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64"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D6A3"/>
    <a:srgbClr val="8193EF"/>
    <a:srgbClr val="8B8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varScale="1">
        <p:scale>
          <a:sx n="77" d="100"/>
          <a:sy n="77" d="100"/>
        </p:scale>
        <p:origin x="31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7CE4F2-B2DD-A2FA-45CE-3BB83B98E8C9}"/>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A651188-3A1B-0CF3-844A-FFC2971CDE17}"/>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5B3BA8F-E9DB-00C1-227A-C2C67B5E7536}"/>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091F4D87-3164-C4E9-297B-B1C1003846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68EDEEC-E96C-210E-737C-8CC271E5CF2C}"/>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754966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EDBD29-6C39-D4BB-F7F2-76AB659536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8B3E91E-6748-78D9-1810-D60F4F8560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7C9117-1E60-6895-7600-B490D345EE20}"/>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DB5F9EFD-FCB4-CD9A-5524-97996CF730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29C029-D6ED-90EA-AB3E-A492A5DA4D68}"/>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97889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75C9002-C676-628F-517C-CE61BFEA5E4E}"/>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6A94AB5-0EF1-123C-47AF-7CC48BD4511B}"/>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727F39-56E4-B436-8393-5F3DA767A77F}"/>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C1F2F179-F12A-B47F-297C-0AA5CC1974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E05ABC-DCFF-569A-0570-767E1C78A8DB}"/>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99736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59CCF8-EB58-15A0-C766-DC50A131A84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D0736D-505E-8028-E5B9-C07E94385B5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F27737-4A45-7149-8B9B-92C7DD7E6E12}"/>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44675C0C-F88F-D48D-6E14-5146AA3C2A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A87CD9-55E2-5446-6434-770A187ED7DB}"/>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346690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0CF983-53F9-81C1-28D5-4AFEFCD7369F}"/>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DA65A4D-95C8-A434-2179-FEE77AB2EC73}"/>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F830C22-701A-F27D-E304-63AE05B9115D}"/>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4F52614C-2E90-DCD0-E129-0ECA8326B17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29C285-2252-D82B-3836-E7721BE88EC1}"/>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59149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4B3C8E-D957-60CD-8162-BA36036BBD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A5770A-487C-9E93-0FCC-4E6244D8FA2F}"/>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13F8327-0D31-EA6B-6D20-D6971688FDCD}"/>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F5E12C3-3534-037D-32B6-62B5D11B6164}"/>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6" name="フッター プレースホルダー 5">
            <a:extLst>
              <a:ext uri="{FF2B5EF4-FFF2-40B4-BE49-F238E27FC236}">
                <a16:creationId xmlns:a16="http://schemas.microsoft.com/office/drawing/2014/main" id="{AE70828F-5FD6-E667-DC22-7D97779689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7E8A192-9F2E-85FA-9A17-8655EDBE33EB}"/>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593728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2DA3D3-2107-11C5-B128-7F27FFAB3474}"/>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958D9B-E874-0E09-8F20-71E29592A4B3}"/>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0FE7BEA-1B48-CFDF-3343-C745A0FB0B4D}"/>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166D2C1-57EF-B14D-DBA5-59BDFA9C1A01}"/>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4FBAD4-BD2E-87D9-C8F8-71DE9568DB01}"/>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6D84740-A484-0C3C-FCB2-7E6575043603}"/>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8" name="フッター プレースホルダー 7">
            <a:extLst>
              <a:ext uri="{FF2B5EF4-FFF2-40B4-BE49-F238E27FC236}">
                <a16:creationId xmlns:a16="http://schemas.microsoft.com/office/drawing/2014/main" id="{F1F8B364-714D-3209-6E4F-CBDA9B46F3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ADD2F26-85EC-E817-2CB2-9E529A28E36C}"/>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596673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07E32-CC52-F976-E2FD-9A98035E1A0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FA12C6-D2D5-9070-5745-DAB2E59C630C}"/>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4" name="フッター プレースホルダー 3">
            <a:extLst>
              <a:ext uri="{FF2B5EF4-FFF2-40B4-BE49-F238E27FC236}">
                <a16:creationId xmlns:a16="http://schemas.microsoft.com/office/drawing/2014/main" id="{461AF8EC-C6C4-072F-EC4A-F3B72E047E9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5AA407C-589A-CFD1-75D1-67DBFD55199A}"/>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3544841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4906229-6E52-2A46-87B2-F2611D2FD77D}"/>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3" name="フッター プレースホルダー 2">
            <a:extLst>
              <a:ext uri="{FF2B5EF4-FFF2-40B4-BE49-F238E27FC236}">
                <a16:creationId xmlns:a16="http://schemas.microsoft.com/office/drawing/2014/main" id="{E7A131B8-0A44-DA03-49D9-542D68E37B3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86EA2F2-8781-BACA-8663-39948795AAFF}"/>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222256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FBAD96-D220-2A4C-5B99-778EA135F805}"/>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3F341E-C2F8-2FD6-DA84-A987E497C2C2}"/>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782D777-4919-0027-0091-EE2C9E966B03}"/>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1A4BF20-50C9-36F3-1A40-FCB8CE53AC8D}"/>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6" name="フッター プレースホルダー 5">
            <a:extLst>
              <a:ext uri="{FF2B5EF4-FFF2-40B4-BE49-F238E27FC236}">
                <a16:creationId xmlns:a16="http://schemas.microsoft.com/office/drawing/2014/main" id="{72AB9914-7C99-6C25-0C80-CDA7F2B5DF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71AB7C-E5FB-08BF-3EC4-1E901EEAF769}"/>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356359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3122A8-22BC-123C-9D66-144FC96A8501}"/>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1E0D3A-AF6F-1E4D-B81B-428D8C1727B4}"/>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6780EDE2-C6C6-BF29-1CD5-20FB4116EC21}"/>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4770C4-CD96-0757-4306-45D572544B2F}"/>
              </a:ext>
            </a:extLst>
          </p:cNvPr>
          <p:cNvSpPr>
            <a:spLocks noGrp="1"/>
          </p:cNvSpPr>
          <p:nvPr>
            <p:ph type="dt" sz="half" idx="10"/>
          </p:nvPr>
        </p:nvSpPr>
        <p:spPr/>
        <p:txBody>
          <a:bodyPr/>
          <a:lstStyle/>
          <a:p>
            <a:fld id="{58509BA4-4E52-4F28-AAFD-D5CDDF822EDB}" type="datetimeFigureOut">
              <a:rPr kumimoji="1" lang="ja-JP" altLang="en-US" smtClean="0"/>
              <a:t>2025/4/30</a:t>
            </a:fld>
            <a:endParaRPr kumimoji="1" lang="ja-JP" altLang="en-US"/>
          </a:p>
        </p:txBody>
      </p:sp>
      <p:sp>
        <p:nvSpPr>
          <p:cNvPr id="6" name="フッター プレースホルダー 5">
            <a:extLst>
              <a:ext uri="{FF2B5EF4-FFF2-40B4-BE49-F238E27FC236}">
                <a16:creationId xmlns:a16="http://schemas.microsoft.com/office/drawing/2014/main" id="{5BAA8AE8-6BBA-8168-C315-5F98212E31D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6E603FC-95CF-5727-1F9B-471637DE8A90}"/>
              </a:ext>
            </a:extLst>
          </p:cNvPr>
          <p:cNvSpPr>
            <a:spLocks noGrp="1"/>
          </p:cNvSpPr>
          <p:nvPr>
            <p:ph type="sldNum" sz="quarter" idx="12"/>
          </p:nvPr>
        </p:nvSpPr>
        <p:spPr/>
        <p:txBody>
          <a:body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1546813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730EE0-A56D-164F-CF76-8D0231B1F87A}"/>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ABCC8B-F935-32C5-169C-88461B87C41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B65DCE-13EC-C936-974D-6FBAF051AEE2}"/>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58509BA4-4E52-4F28-AAFD-D5CDDF822EDB}" type="datetimeFigureOut">
              <a:rPr kumimoji="1" lang="ja-JP" altLang="en-US" smtClean="0"/>
              <a:t>2025/4/30</a:t>
            </a:fld>
            <a:endParaRPr kumimoji="1" lang="ja-JP" altLang="en-US"/>
          </a:p>
        </p:txBody>
      </p:sp>
      <p:sp>
        <p:nvSpPr>
          <p:cNvPr id="5" name="フッター プレースホルダー 4">
            <a:extLst>
              <a:ext uri="{FF2B5EF4-FFF2-40B4-BE49-F238E27FC236}">
                <a16:creationId xmlns:a16="http://schemas.microsoft.com/office/drawing/2014/main" id="{51C8478C-3C3F-79B0-906B-5BB6ACD0DBEA}"/>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E0AC412-4FB7-689A-A0A8-63F19DA52EE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F2267B8A-C4A6-40B5-B313-C4F29FAAD45C}" type="slidenum">
              <a:rPr kumimoji="1" lang="ja-JP" altLang="en-US" smtClean="0"/>
              <a:t>‹#›</a:t>
            </a:fld>
            <a:endParaRPr kumimoji="1" lang="ja-JP" altLang="en-US"/>
          </a:p>
        </p:txBody>
      </p:sp>
    </p:spTree>
    <p:extLst>
      <p:ext uri="{BB962C8B-B14F-4D97-AF65-F5344CB8AC3E}">
        <p14:creationId xmlns:p14="http://schemas.microsoft.com/office/powerpoint/2010/main" val="306521531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A984757-5298-8691-E097-080133DCAFAD}"/>
              </a:ext>
            </a:extLst>
          </p:cNvPr>
          <p:cNvSpPr/>
          <p:nvPr/>
        </p:nvSpPr>
        <p:spPr>
          <a:xfrm flipV="1">
            <a:off x="1606749" y="555276"/>
            <a:ext cx="3960000" cy="10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a:extLst>
              <a:ext uri="{FF2B5EF4-FFF2-40B4-BE49-F238E27FC236}">
                <a16:creationId xmlns:a16="http://schemas.microsoft.com/office/drawing/2014/main" id="{3D5E5C07-D458-B2C0-7817-4F6A920CA145}"/>
              </a:ext>
            </a:extLst>
          </p:cNvPr>
          <p:cNvSpPr/>
          <p:nvPr/>
        </p:nvSpPr>
        <p:spPr>
          <a:xfrm flipV="1">
            <a:off x="2314134" y="1012955"/>
            <a:ext cx="4250900" cy="7239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角丸四角形 58"/>
          <p:cNvSpPr/>
          <p:nvPr/>
        </p:nvSpPr>
        <p:spPr>
          <a:xfrm>
            <a:off x="2815389" y="8277153"/>
            <a:ext cx="3970584" cy="914683"/>
          </a:xfrm>
          <a:prstGeom prst="roundRect">
            <a:avLst>
              <a:gd name="adj" fmla="val 4849"/>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414874" y="70482"/>
            <a:ext cx="5304905" cy="1011422"/>
          </a:xfrm>
          <a:prstGeom prst="rect">
            <a:avLst/>
          </a:prstGeom>
          <a:noFill/>
        </p:spPr>
        <p:txBody>
          <a:bodyPr wrap="none" lIns="36000" tIns="36000" rIns="36000" bIns="36000" rtlCol="0" anchor="ctr" anchorCtr="0">
            <a:spAutoFit/>
          </a:bodyPr>
          <a:lstStyle/>
          <a:p>
            <a:pPr>
              <a:spcAft>
                <a:spcPts val="600"/>
              </a:spcAft>
            </a:pPr>
            <a:r>
              <a:rPr kumimoji="1" lang="en-US" altLang="ja-JP" sz="2800" dirty="0">
                <a:latin typeface="HG創英角ｺﾞｼｯｸUB" panose="020B0909000000000000" pitchFamily="49" charset="-128"/>
                <a:ea typeface="HG創英角ｺﾞｼｯｸUB" panose="020B0909000000000000" pitchFamily="49" charset="-128"/>
              </a:rPr>
              <a:t>『</a:t>
            </a:r>
            <a:r>
              <a:rPr kumimoji="1" lang="ja-JP" altLang="en-US" sz="2800" dirty="0">
                <a:latin typeface="HG創英角ｺﾞｼｯｸUB" panose="020B0909000000000000" pitchFamily="49" charset="-128"/>
                <a:ea typeface="HG創英角ｺﾞｼｯｸUB" panose="020B0909000000000000" pitchFamily="49" charset="-128"/>
              </a:rPr>
              <a:t>岐阜県中小企業等脱炭素化</a:t>
            </a:r>
            <a:endParaRPr kumimoji="1" lang="en-US" altLang="ja-JP" sz="2800" dirty="0">
              <a:latin typeface="HG創英角ｺﾞｼｯｸUB" panose="020B0909000000000000" pitchFamily="49" charset="-128"/>
              <a:ea typeface="HG創英角ｺﾞｼｯｸUB" panose="020B0909000000000000" pitchFamily="49" charset="-128"/>
            </a:endParaRPr>
          </a:p>
          <a:p>
            <a:pPr>
              <a:spcAft>
                <a:spcPts val="600"/>
              </a:spcAft>
            </a:pPr>
            <a:r>
              <a:rPr lang="ja-JP" altLang="en-US" sz="2800" dirty="0">
                <a:latin typeface="HG創英角ｺﾞｼｯｸUB" panose="020B0909000000000000" pitchFamily="49" charset="-128"/>
                <a:ea typeface="HG創英角ｺﾞｼｯｸUB" panose="020B0909000000000000" pitchFamily="49" charset="-128"/>
              </a:rPr>
              <a:t>　</a:t>
            </a:r>
            <a:r>
              <a:rPr kumimoji="1" lang="ja-JP" altLang="en-US" sz="2800" dirty="0">
                <a:latin typeface="HG創英角ｺﾞｼｯｸUB" panose="020B0909000000000000" pitchFamily="49" charset="-128"/>
                <a:ea typeface="HG創英角ｺﾞｼｯｸUB" panose="020B0909000000000000" pitchFamily="49" charset="-128"/>
              </a:rPr>
              <a:t>　促進事業費補助金</a:t>
            </a:r>
            <a:r>
              <a:rPr kumimoji="1" lang="en-US" altLang="ja-JP" sz="2800" dirty="0">
                <a:latin typeface="HG創英角ｺﾞｼｯｸUB" panose="020B0909000000000000" pitchFamily="49" charset="-128"/>
                <a:ea typeface="HG創英角ｺﾞｼｯｸUB" panose="020B0909000000000000" pitchFamily="49" charset="-128"/>
              </a:rPr>
              <a:t>』</a:t>
            </a:r>
            <a:r>
              <a:rPr kumimoji="1" lang="ja-JP" altLang="en-US" sz="2500" dirty="0">
                <a:latin typeface="HG創英角ｺﾞｼｯｸUB" panose="020B0909000000000000" pitchFamily="49" charset="-128"/>
                <a:ea typeface="HG創英角ｺﾞｼｯｸUB" panose="020B0909000000000000" pitchFamily="49" charset="-128"/>
              </a:rPr>
              <a:t>のご案内</a:t>
            </a:r>
          </a:p>
        </p:txBody>
      </p:sp>
      <p:sp>
        <p:nvSpPr>
          <p:cNvPr id="62" name="テキスト ボックス 61"/>
          <p:cNvSpPr txBox="1"/>
          <p:nvPr/>
        </p:nvSpPr>
        <p:spPr>
          <a:xfrm>
            <a:off x="2999298" y="8400181"/>
            <a:ext cx="2500574" cy="318924"/>
          </a:xfrm>
          <a:prstGeom prst="rect">
            <a:avLst/>
          </a:prstGeom>
          <a:noFill/>
        </p:spPr>
        <p:txBody>
          <a:bodyPr wrap="square" lIns="36000" tIns="36000" rIns="36000" bIns="36000" rtlCol="0" anchor="ctr" anchorCtr="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補助金の詳細はこちら</a:t>
            </a:r>
            <a:endParaRPr kumimoji="1" lang="en-US" altLang="ja-JP" sz="1600" dirty="0">
              <a:latin typeface="UD デジタル 教科書体 NP-B" panose="02020700000000000000" pitchFamily="18" charset="-128"/>
              <a:ea typeface="UD デジタル 教科書体 NP-B" panose="02020700000000000000" pitchFamily="18" charset="-128"/>
            </a:endParaRPr>
          </a:p>
        </p:txBody>
      </p:sp>
      <p:sp>
        <p:nvSpPr>
          <p:cNvPr id="64" name="テキスト ボックス 63"/>
          <p:cNvSpPr txBox="1"/>
          <p:nvPr/>
        </p:nvSpPr>
        <p:spPr>
          <a:xfrm>
            <a:off x="0" y="9258000"/>
            <a:ext cx="6858000" cy="648000"/>
          </a:xfrm>
          <a:prstGeom prst="rect">
            <a:avLst/>
          </a:prstGeom>
          <a:solidFill>
            <a:srgbClr val="002060"/>
          </a:solidFill>
        </p:spPr>
        <p:txBody>
          <a:bodyPr wrap="none" lIns="36000" tIns="36000" rIns="36000" bIns="36000" rtlCol="0" anchor="t" anchorCtr="0">
            <a:noAutofit/>
          </a:bodyPr>
          <a:lstStyle/>
          <a:p>
            <a:pPr>
              <a:spcAft>
                <a:spcPts val="600"/>
              </a:spcAft>
            </a:pP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p:txBody>
      </p:sp>
      <p:sp>
        <p:nvSpPr>
          <p:cNvPr id="66" name="テキスト ボックス 65"/>
          <p:cNvSpPr txBox="1"/>
          <p:nvPr/>
        </p:nvSpPr>
        <p:spPr>
          <a:xfrm>
            <a:off x="807806" y="9296880"/>
            <a:ext cx="6183350" cy="565146"/>
          </a:xfrm>
          <a:prstGeom prst="rect">
            <a:avLst/>
          </a:prstGeom>
          <a:noFill/>
        </p:spPr>
        <p:txBody>
          <a:bodyPr wrap="none" lIns="36000" tIns="36000" rIns="36000" bIns="36000" rtlCol="0" anchor="ctr" anchorCtr="0">
            <a:spAutoFit/>
          </a:bodyPr>
          <a:lstStyle/>
          <a:p>
            <a:r>
              <a:rPr kumimoji="1" lang="ja-JP" altLang="en-US" sz="1600" b="1" dirty="0">
                <a:solidFill>
                  <a:schemeClr val="bg1"/>
                </a:solidFill>
                <a:latin typeface="游ゴシック" panose="020B0400000000000000" pitchFamily="50" charset="-128"/>
                <a:ea typeface="游ゴシック" panose="020B0400000000000000" pitchFamily="50" charset="-128"/>
              </a:rPr>
              <a:t>岐阜県  環境エネルギー生活部</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a:p>
            <a:r>
              <a:rPr lang="ja-JP" altLang="en-US" sz="1600" b="1" dirty="0">
                <a:solidFill>
                  <a:schemeClr val="bg1"/>
                </a:solidFill>
                <a:latin typeface="游ゴシック" panose="020B0400000000000000" pitchFamily="50" charset="-128"/>
                <a:ea typeface="游ゴシック" panose="020B0400000000000000" pitchFamily="50" charset="-128"/>
              </a:rPr>
              <a:t>省エネ・再エネ社会推進課</a:t>
            </a:r>
            <a:r>
              <a:rPr kumimoji="1" lang="ja-JP" altLang="en-US" sz="1600" b="1" dirty="0">
                <a:solidFill>
                  <a:schemeClr val="bg1"/>
                </a:solidFill>
                <a:latin typeface="游ゴシック" panose="020B0400000000000000" pitchFamily="50" charset="-128"/>
                <a:ea typeface="游ゴシック" panose="020B0400000000000000" pitchFamily="50" charset="-128"/>
              </a:rPr>
              <a:t>　エネルギー係  </a:t>
            </a:r>
            <a:r>
              <a:rPr kumimoji="1" lang="en-US" altLang="ja-JP" sz="1600" b="1" dirty="0">
                <a:solidFill>
                  <a:schemeClr val="bg1"/>
                </a:solidFill>
                <a:latin typeface="游ゴシック" panose="020B0400000000000000" pitchFamily="50" charset="-128"/>
                <a:ea typeface="游ゴシック" panose="020B0400000000000000" pitchFamily="50" charset="-128"/>
              </a:rPr>
              <a:t>TEL</a:t>
            </a:r>
            <a:r>
              <a:rPr kumimoji="1" lang="ja-JP" altLang="en-US" sz="1600" b="1" dirty="0">
                <a:solidFill>
                  <a:schemeClr val="bg1"/>
                </a:solidFill>
                <a:latin typeface="游ゴシック" panose="020B0400000000000000" pitchFamily="50" charset="-128"/>
                <a:ea typeface="游ゴシック" panose="020B0400000000000000" pitchFamily="50" charset="-128"/>
              </a:rPr>
              <a:t>：</a:t>
            </a:r>
            <a:r>
              <a:rPr kumimoji="1" lang="en-US" altLang="ja-JP" sz="1600" b="1" dirty="0">
                <a:solidFill>
                  <a:schemeClr val="bg1"/>
                </a:solidFill>
                <a:latin typeface="游ゴシック" panose="020B0400000000000000" pitchFamily="50" charset="-128"/>
                <a:ea typeface="游ゴシック" panose="020B0400000000000000" pitchFamily="50" charset="-128"/>
              </a:rPr>
              <a:t>058-272-8835</a:t>
            </a:r>
          </a:p>
        </p:txBody>
      </p:sp>
      <p:pic>
        <p:nvPicPr>
          <p:cNvPr id="3" name="図 2">
            <a:extLst>
              <a:ext uri="{FF2B5EF4-FFF2-40B4-BE49-F238E27FC236}">
                <a16:creationId xmlns:a16="http://schemas.microsoft.com/office/drawing/2014/main" id="{0F7534FC-3F98-FF50-358B-670D9252BC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00" y="9309453"/>
            <a:ext cx="540000" cy="540000"/>
          </a:xfrm>
          <a:prstGeom prst="rect">
            <a:avLst/>
          </a:prstGeom>
        </p:spPr>
      </p:pic>
      <p:sp>
        <p:nvSpPr>
          <p:cNvPr id="6" name="テキスト ボックス 5">
            <a:extLst>
              <a:ext uri="{FF2B5EF4-FFF2-40B4-BE49-F238E27FC236}">
                <a16:creationId xmlns:a16="http://schemas.microsoft.com/office/drawing/2014/main" id="{DD0863D2-DDFA-CACD-F205-4F41CE801D75}"/>
              </a:ext>
            </a:extLst>
          </p:cNvPr>
          <p:cNvSpPr txBox="1"/>
          <p:nvPr/>
        </p:nvSpPr>
        <p:spPr>
          <a:xfrm>
            <a:off x="189000" y="1195848"/>
            <a:ext cx="6558872" cy="738664"/>
          </a:xfrm>
          <a:prstGeom prst="rect">
            <a:avLst/>
          </a:prstGeom>
          <a:noFill/>
        </p:spPr>
        <p:txBody>
          <a:bodyPr wrap="square">
            <a:spAutoFit/>
          </a:bodyPr>
          <a:lstStyle/>
          <a:p>
            <a:r>
              <a:rPr lang="ja-JP" altLang="en-US" sz="1400" kern="100" dirty="0">
                <a:solidFill>
                  <a:prstClr val="black"/>
                </a:solidFill>
                <a:latin typeface="UD デジタル 教科書体 NP-R" panose="02020400000000000000" pitchFamily="18" charset="-128"/>
                <a:ea typeface="UD デジタル 教科書体 NP-R" panose="02020400000000000000" pitchFamily="18" charset="-128"/>
                <a:cs typeface="Courier New" panose="02070309020205020404" pitchFamily="49" charset="0"/>
              </a:rPr>
              <a:t>　エネルギー価格高騰への対応、さらには</a:t>
            </a:r>
            <a:r>
              <a:rPr lang="en-US" altLang="ja-JP" sz="1400" kern="100" dirty="0">
                <a:solidFill>
                  <a:prstClr val="black"/>
                </a:solidFill>
                <a:latin typeface="UD デジタル 教科書体 NP-R" panose="02020400000000000000" pitchFamily="18" charset="-128"/>
                <a:ea typeface="UD デジタル 教科書体 NP-R" panose="02020400000000000000" pitchFamily="18" charset="-128"/>
                <a:cs typeface="Courier New" panose="02070309020205020404" pitchFamily="49" charset="0"/>
              </a:rPr>
              <a:t>2050</a:t>
            </a:r>
            <a:r>
              <a:rPr lang="ja-JP" altLang="en-US" sz="1400" kern="100" dirty="0">
                <a:solidFill>
                  <a:prstClr val="black"/>
                </a:solidFill>
                <a:latin typeface="UD デジタル 教科書体 NP-R" panose="02020400000000000000" pitchFamily="18" charset="-128"/>
                <a:ea typeface="UD デジタル 教科書体 NP-R" panose="02020400000000000000" pitchFamily="18" charset="-128"/>
                <a:cs typeface="Courier New" panose="02070309020205020404" pitchFamily="49" charset="0"/>
              </a:rPr>
              <a:t>年カーボンニュートラルの実現に向けて、省エネ効果の高い設備や初期投資不要の自家消費型太陽光発電設備などの導入を支援する補助金の募集を開始します。</a:t>
            </a:r>
          </a:p>
        </p:txBody>
      </p:sp>
      <p:grpSp>
        <p:nvGrpSpPr>
          <p:cNvPr id="36" name="グループ化 35">
            <a:extLst>
              <a:ext uri="{FF2B5EF4-FFF2-40B4-BE49-F238E27FC236}">
                <a16:creationId xmlns:a16="http://schemas.microsoft.com/office/drawing/2014/main" id="{3520DCFE-97CF-6D3F-7455-41F85E9CA9E3}"/>
              </a:ext>
            </a:extLst>
          </p:cNvPr>
          <p:cNvGrpSpPr/>
          <p:nvPr/>
        </p:nvGrpSpPr>
        <p:grpSpPr>
          <a:xfrm>
            <a:off x="99000" y="2079325"/>
            <a:ext cx="2150451" cy="369332"/>
            <a:chOff x="247473" y="2163473"/>
            <a:chExt cx="2150451" cy="369332"/>
          </a:xfrm>
        </p:grpSpPr>
        <p:sp>
          <p:nvSpPr>
            <p:cNvPr id="8" name="正方形/長方形 7">
              <a:extLst>
                <a:ext uri="{FF2B5EF4-FFF2-40B4-BE49-F238E27FC236}">
                  <a16:creationId xmlns:a16="http://schemas.microsoft.com/office/drawing/2014/main" id="{FAE860AB-B1BC-6543-D07A-621DFE255C1C}"/>
                </a:ext>
              </a:extLst>
            </p:cNvPr>
            <p:cNvSpPr/>
            <p:nvPr/>
          </p:nvSpPr>
          <p:spPr>
            <a:xfrm>
              <a:off x="247473" y="2193589"/>
              <a:ext cx="10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EEF968D-30E9-7674-3B4F-C3786E263C20}"/>
                </a:ext>
              </a:extLst>
            </p:cNvPr>
            <p:cNvSpPr txBox="1"/>
            <p:nvPr/>
          </p:nvSpPr>
          <p:spPr>
            <a:xfrm>
              <a:off x="366599" y="2163473"/>
              <a:ext cx="2031325" cy="369332"/>
            </a:xfrm>
            <a:prstGeom prst="rect">
              <a:avLst/>
            </a:prstGeom>
            <a:noFill/>
          </p:spPr>
          <p:txBody>
            <a:bodyPr wrap="none" rtlCol="0">
              <a:spAutoFit/>
            </a:bodyPr>
            <a:lstStyle/>
            <a:p>
              <a:r>
                <a:rPr kumimoji="1" lang="ja-JP" altLang="en-US" dirty="0">
                  <a:latin typeface="UD デジタル 教科書体 NP-B" panose="02020700000000000000" pitchFamily="18" charset="-128"/>
                  <a:ea typeface="UD デジタル 教科書体 NP-B" panose="02020700000000000000" pitchFamily="18" charset="-128"/>
                </a:rPr>
                <a:t>補助制度について</a:t>
              </a:r>
            </a:p>
          </p:txBody>
        </p:sp>
      </p:grpSp>
      <p:grpSp>
        <p:nvGrpSpPr>
          <p:cNvPr id="37" name="グループ化 36">
            <a:extLst>
              <a:ext uri="{FF2B5EF4-FFF2-40B4-BE49-F238E27FC236}">
                <a16:creationId xmlns:a16="http://schemas.microsoft.com/office/drawing/2014/main" id="{82E76848-ECB6-A8DA-236C-58F612DD31E6}"/>
              </a:ext>
            </a:extLst>
          </p:cNvPr>
          <p:cNvGrpSpPr/>
          <p:nvPr/>
        </p:nvGrpSpPr>
        <p:grpSpPr>
          <a:xfrm>
            <a:off x="135316" y="8173872"/>
            <a:ext cx="1222812" cy="369332"/>
            <a:chOff x="160555" y="8075782"/>
            <a:chExt cx="1222812" cy="369332"/>
          </a:xfrm>
        </p:grpSpPr>
        <p:sp>
          <p:nvSpPr>
            <p:cNvPr id="18" name="正方形/長方形 17">
              <a:extLst>
                <a:ext uri="{FF2B5EF4-FFF2-40B4-BE49-F238E27FC236}">
                  <a16:creationId xmlns:a16="http://schemas.microsoft.com/office/drawing/2014/main" id="{7D45E5E3-57B8-5215-B8C8-F1ED4ACC2596}"/>
                </a:ext>
              </a:extLst>
            </p:cNvPr>
            <p:cNvSpPr/>
            <p:nvPr/>
          </p:nvSpPr>
          <p:spPr>
            <a:xfrm>
              <a:off x="160555" y="8106798"/>
              <a:ext cx="10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CF048F2-6564-F891-C5D4-9B61D87D194A}"/>
                </a:ext>
              </a:extLst>
            </p:cNvPr>
            <p:cNvSpPr txBox="1"/>
            <p:nvPr/>
          </p:nvSpPr>
          <p:spPr>
            <a:xfrm>
              <a:off x="275371" y="8075782"/>
              <a:ext cx="1107996" cy="369332"/>
            </a:xfrm>
            <a:prstGeom prst="rect">
              <a:avLst/>
            </a:prstGeom>
            <a:noFill/>
          </p:spPr>
          <p:txBody>
            <a:bodyPr wrap="none" rtlCol="0">
              <a:spAutoFit/>
            </a:bodyPr>
            <a:lstStyle/>
            <a:p>
              <a:r>
                <a:rPr kumimoji="1" lang="ja-JP" altLang="en-US" dirty="0">
                  <a:latin typeface="UD デジタル 教科書体 NP-B" panose="02020700000000000000" pitchFamily="18" charset="-128"/>
                  <a:ea typeface="UD デジタル 教科書体 NP-B" panose="02020700000000000000" pitchFamily="18" charset="-128"/>
                </a:rPr>
                <a:t>募集期間</a:t>
              </a:r>
            </a:p>
          </p:txBody>
        </p:sp>
      </p:grpSp>
      <p:sp>
        <p:nvSpPr>
          <p:cNvPr id="20" name="テキスト ボックス 19">
            <a:extLst>
              <a:ext uri="{FF2B5EF4-FFF2-40B4-BE49-F238E27FC236}">
                <a16:creationId xmlns:a16="http://schemas.microsoft.com/office/drawing/2014/main" id="{27F055DD-E47D-CB6C-7F82-7321B9612575}"/>
              </a:ext>
            </a:extLst>
          </p:cNvPr>
          <p:cNvSpPr txBox="1"/>
          <p:nvPr/>
        </p:nvSpPr>
        <p:spPr>
          <a:xfrm>
            <a:off x="203135" y="8531878"/>
            <a:ext cx="2971716" cy="584775"/>
          </a:xfrm>
          <a:prstGeom prst="rect">
            <a:avLst/>
          </a:prstGeom>
          <a:noFill/>
        </p:spPr>
        <p:txBody>
          <a:bodyPr wrap="square" rtlCol="0">
            <a:spAutoFit/>
          </a:bodyPr>
          <a:lstStyle/>
          <a:p>
            <a:r>
              <a:rPr lang="ja-JP" altLang="en-US" sz="1600" b="1" u="sng"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令和７年</a:t>
            </a:r>
            <a:r>
              <a:rPr lang="ja-JP" altLang="en-US" sz="1600" b="1" u="sng"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４</a:t>
            </a:r>
            <a:r>
              <a:rPr lang="ja-JP" altLang="en-US" sz="1600" b="1" u="sng"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月２５日（金）</a:t>
            </a:r>
            <a:endParaRPr lang="en-US" altLang="ja-JP" sz="1600" b="1" u="sng"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a:p>
            <a:r>
              <a:rPr lang="ja-JP" altLang="en-US" sz="1600" b="1" u="sng"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から　　５月３０日（金）</a:t>
            </a:r>
            <a:endParaRPr lang="en-US" altLang="ja-JP" sz="1600" b="1" u="sng"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pic>
        <p:nvPicPr>
          <p:cNvPr id="15" name="図 3">
            <a:extLst>
              <a:ext uri="{FF2B5EF4-FFF2-40B4-BE49-F238E27FC236}">
                <a16:creationId xmlns:a16="http://schemas.microsoft.com/office/drawing/2014/main" id="{6B946258-FDE3-9A20-5FD0-3F227DC5E6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9037" y="134938"/>
            <a:ext cx="98583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四角形: 角を丸くする 6">
            <a:extLst>
              <a:ext uri="{FF2B5EF4-FFF2-40B4-BE49-F238E27FC236}">
                <a16:creationId xmlns:a16="http://schemas.microsoft.com/office/drawing/2014/main" id="{0DC712E6-B32A-8064-33DF-087C90DA5BBA}"/>
              </a:ext>
            </a:extLst>
          </p:cNvPr>
          <p:cNvSpPr/>
          <p:nvPr/>
        </p:nvSpPr>
        <p:spPr>
          <a:xfrm>
            <a:off x="218127" y="2499068"/>
            <a:ext cx="6522331" cy="2418784"/>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endParaRPr lang="en-US" altLang="ja-JP" sz="12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sp>
        <p:nvSpPr>
          <p:cNvPr id="11" name="正方形/長方形 10">
            <a:extLst>
              <a:ext uri="{FF2B5EF4-FFF2-40B4-BE49-F238E27FC236}">
                <a16:creationId xmlns:a16="http://schemas.microsoft.com/office/drawing/2014/main" id="{BB6AB5B4-4759-C753-3E03-97F8E9A23F5A}"/>
              </a:ext>
            </a:extLst>
          </p:cNvPr>
          <p:cNvSpPr/>
          <p:nvPr/>
        </p:nvSpPr>
        <p:spPr>
          <a:xfrm>
            <a:off x="2911642" y="8734494"/>
            <a:ext cx="1888958" cy="3254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岐阜県　</a:t>
            </a:r>
            <a:r>
              <a:rPr lang="ja-JP" altLang="en-US" sz="1200" b="1" dirty="0">
                <a:solidFill>
                  <a:schemeClr val="tx1"/>
                </a:solidFill>
                <a:latin typeface="BIZ UDPゴシック" panose="020B0400000000000000" pitchFamily="50" charset="-128"/>
                <a:ea typeface="BIZ UDPゴシック" panose="020B0400000000000000" pitchFamily="50" charset="-128"/>
              </a:rPr>
              <a:t>脱炭素</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補助金</a:t>
            </a:r>
          </a:p>
        </p:txBody>
      </p:sp>
      <p:sp>
        <p:nvSpPr>
          <p:cNvPr id="12" name="正方形/長方形 11">
            <a:extLst>
              <a:ext uri="{FF2B5EF4-FFF2-40B4-BE49-F238E27FC236}">
                <a16:creationId xmlns:a16="http://schemas.microsoft.com/office/drawing/2014/main" id="{C6168FA8-994E-9D82-B6B6-54E8DF2E5AD2}"/>
              </a:ext>
            </a:extLst>
          </p:cNvPr>
          <p:cNvSpPr/>
          <p:nvPr/>
        </p:nvSpPr>
        <p:spPr>
          <a:xfrm>
            <a:off x="4800600" y="8734494"/>
            <a:ext cx="766149" cy="32547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検索</a:t>
            </a:r>
          </a:p>
        </p:txBody>
      </p:sp>
      <p:sp>
        <p:nvSpPr>
          <p:cNvPr id="13" name="矢印: 右 12">
            <a:extLst>
              <a:ext uri="{FF2B5EF4-FFF2-40B4-BE49-F238E27FC236}">
                <a16:creationId xmlns:a16="http://schemas.microsoft.com/office/drawing/2014/main" id="{3DE84012-E3AB-AEAE-A1A5-2695FA8362AF}"/>
              </a:ext>
            </a:extLst>
          </p:cNvPr>
          <p:cNvSpPr/>
          <p:nvPr/>
        </p:nvSpPr>
        <p:spPr>
          <a:xfrm rot="12998892">
            <a:off x="5305185" y="8945752"/>
            <a:ext cx="385874" cy="27688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376DFE71-0BC9-3A4E-408C-DE601FB4E2E6}"/>
              </a:ext>
            </a:extLst>
          </p:cNvPr>
          <p:cNvGrpSpPr/>
          <p:nvPr/>
        </p:nvGrpSpPr>
        <p:grpSpPr>
          <a:xfrm>
            <a:off x="218126" y="2500472"/>
            <a:ext cx="6586304" cy="1519288"/>
            <a:chOff x="218126" y="2500472"/>
            <a:chExt cx="6586304" cy="1519288"/>
          </a:xfrm>
        </p:grpSpPr>
        <p:sp>
          <p:nvSpPr>
            <p:cNvPr id="21" name="矢印: 五方向 20">
              <a:extLst>
                <a:ext uri="{FF2B5EF4-FFF2-40B4-BE49-F238E27FC236}">
                  <a16:creationId xmlns:a16="http://schemas.microsoft.com/office/drawing/2014/main" id="{6C8D15DB-52D2-47F3-5D62-EC8A86AD34E1}"/>
                </a:ext>
              </a:extLst>
            </p:cNvPr>
            <p:cNvSpPr/>
            <p:nvPr/>
          </p:nvSpPr>
          <p:spPr>
            <a:xfrm>
              <a:off x="218126" y="2500472"/>
              <a:ext cx="3121242" cy="3693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UD デジタル 教科書体 NK-B" panose="02020700000000000000" pitchFamily="18" charset="-128"/>
                  <a:ea typeface="UD デジタル 教科書体 NK-B" panose="02020700000000000000" pitchFamily="18" charset="-128"/>
                </a:rPr>
                <a:t>省エネ設備導入事業</a:t>
              </a:r>
            </a:p>
          </p:txBody>
        </p:sp>
        <p:grpSp>
          <p:nvGrpSpPr>
            <p:cNvPr id="24" name="グループ化 23">
              <a:extLst>
                <a:ext uri="{FF2B5EF4-FFF2-40B4-BE49-F238E27FC236}">
                  <a16:creationId xmlns:a16="http://schemas.microsoft.com/office/drawing/2014/main" id="{1D2B6A1E-A212-444C-2BF6-6BD4EBB03713}"/>
                </a:ext>
              </a:extLst>
            </p:cNvPr>
            <p:cNvGrpSpPr/>
            <p:nvPr/>
          </p:nvGrpSpPr>
          <p:grpSpPr>
            <a:xfrm>
              <a:off x="369000" y="2643974"/>
              <a:ext cx="6435430" cy="1375786"/>
              <a:chOff x="369000" y="2643974"/>
              <a:chExt cx="6435430" cy="1375786"/>
            </a:xfrm>
          </p:grpSpPr>
          <p:sp>
            <p:nvSpPr>
              <p:cNvPr id="10" name="テキスト ボックス 9">
                <a:extLst>
                  <a:ext uri="{FF2B5EF4-FFF2-40B4-BE49-F238E27FC236}">
                    <a16:creationId xmlns:a16="http://schemas.microsoft.com/office/drawing/2014/main" id="{3925A202-7CED-F7D1-4472-E289BCB2E6E5}"/>
                  </a:ext>
                </a:extLst>
              </p:cNvPr>
              <p:cNvSpPr txBox="1"/>
              <p:nvPr/>
            </p:nvSpPr>
            <p:spPr>
              <a:xfrm>
                <a:off x="369000" y="2643974"/>
                <a:ext cx="6408000" cy="1107996"/>
              </a:xfrm>
              <a:prstGeom prst="rect">
                <a:avLst/>
              </a:prstGeom>
              <a:noFill/>
            </p:spPr>
            <p:txBody>
              <a:bodyPr wrap="square" rtlCol="0">
                <a:spAutoFit/>
              </a:bodyPr>
              <a:lstStyle/>
              <a:p>
                <a:endParaRPr lang="en-US" altLang="ja-JP"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a:p>
                <a:r>
                  <a:rPr kumimoji="1" lang="ja-JP" altLang="en-US" sz="14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省エネルギー診断</a:t>
                </a:r>
                <a:r>
                  <a:rPr kumimoji="1" lang="en-US" altLang="ja-JP" sz="1400" kern="100" baseline="300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a:t>
                </a:r>
                <a:r>
                  <a:rPr kumimoji="1" lang="ja-JP" altLang="en-US" sz="14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の結果に基づき、省エネ設備の新規導入や更新を行う県内の中小企業等に補助を行います。</a:t>
                </a:r>
                <a:endParaRPr kumimoji="1" lang="en-US" altLang="ja-JP" sz="14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a:p>
                <a:r>
                  <a:rPr lang="en-US" altLang="ja-JP"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a:t>
                </a:r>
                <a:r>
                  <a:rPr lang="ja-JP" altLang="en-US"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（一財）省エネルギーセンター、（一社）環境共創イニシアチブ、（一財）岐阜県公衆　</a:t>
                </a:r>
                <a:endParaRPr lang="en-US" altLang="ja-JP"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a:p>
                <a:r>
                  <a:rPr lang="ja-JP" altLang="en-US"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　衛生検査センターが令和４年度から７年度に実施した診断に限ります。</a:t>
                </a:r>
                <a:endParaRPr kumimoji="1" lang="en-US" altLang="ja-JP"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sp>
            <p:nvSpPr>
              <p:cNvPr id="22" name="テキスト ボックス 21">
                <a:extLst>
                  <a:ext uri="{FF2B5EF4-FFF2-40B4-BE49-F238E27FC236}">
                    <a16:creationId xmlns:a16="http://schemas.microsoft.com/office/drawing/2014/main" id="{69B07374-6F1D-2E27-AF4A-1ED464A69878}"/>
                  </a:ext>
                </a:extLst>
              </p:cNvPr>
              <p:cNvSpPr txBox="1"/>
              <p:nvPr/>
            </p:nvSpPr>
            <p:spPr>
              <a:xfrm>
                <a:off x="396430" y="3681206"/>
                <a:ext cx="6408000" cy="338554"/>
              </a:xfrm>
              <a:prstGeom prst="rect">
                <a:avLst/>
              </a:prstGeom>
              <a:noFill/>
            </p:spPr>
            <p:txBody>
              <a:bodyPr wrap="square" rtlCol="0">
                <a:spAutoFit/>
              </a:bodyPr>
              <a:lstStyle/>
              <a:p>
                <a:r>
                  <a:rPr lang="ja-JP" altLang="en-US" sz="1400" kern="100" dirty="0">
                    <a:solidFill>
                      <a:srgbClr val="00B050"/>
                    </a:solidFill>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a:t>
                </a:r>
                <a:r>
                  <a:rPr lang="ja-JP" altLang="en-US"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補助対象となる費用：</a:t>
                </a:r>
                <a:r>
                  <a:rPr lang="ja-JP" altLang="en-US" sz="1600" b="1"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設備費</a:t>
                </a:r>
                <a:r>
                  <a:rPr lang="ja-JP" altLang="en-US"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と</a:t>
                </a:r>
                <a:r>
                  <a:rPr lang="ja-JP" altLang="en-US" sz="1600" b="1"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工事費</a:t>
                </a:r>
                <a:endParaRPr lang="en-US" altLang="ja-JP"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grpSp>
      </p:grpSp>
      <p:graphicFrame>
        <p:nvGraphicFramePr>
          <p:cNvPr id="26" name="表 26">
            <a:extLst>
              <a:ext uri="{FF2B5EF4-FFF2-40B4-BE49-F238E27FC236}">
                <a16:creationId xmlns:a16="http://schemas.microsoft.com/office/drawing/2014/main" id="{D6D2A778-06CF-A0E6-5293-3C5CAE8C4F20}"/>
              </a:ext>
            </a:extLst>
          </p:cNvPr>
          <p:cNvGraphicFramePr>
            <a:graphicFrameLocks noGrp="1"/>
          </p:cNvGraphicFramePr>
          <p:nvPr>
            <p:extLst>
              <p:ext uri="{D42A27DB-BD31-4B8C-83A1-F6EECF244321}">
                <p14:modId xmlns:p14="http://schemas.microsoft.com/office/powerpoint/2010/main" val="2368511410"/>
              </p:ext>
            </p:extLst>
          </p:nvPr>
        </p:nvGraphicFramePr>
        <p:xfrm>
          <a:off x="921955" y="3984860"/>
          <a:ext cx="5040292" cy="8737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520146">
                  <a:extLst>
                    <a:ext uri="{9D8B030D-6E8A-4147-A177-3AD203B41FA5}">
                      <a16:colId xmlns:a16="http://schemas.microsoft.com/office/drawing/2014/main" val="2199259674"/>
                    </a:ext>
                  </a:extLst>
                </a:gridCol>
                <a:gridCol w="2520146">
                  <a:extLst>
                    <a:ext uri="{9D8B030D-6E8A-4147-A177-3AD203B41FA5}">
                      <a16:colId xmlns:a16="http://schemas.microsoft.com/office/drawing/2014/main" val="1301037305"/>
                    </a:ext>
                  </a:extLst>
                </a:gridCol>
              </a:tblGrid>
              <a:tr h="370840">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補助率</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rgbClr val="92D050"/>
                    </a:solidFill>
                  </a:tcPr>
                </a:tc>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補助金の額</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rgbClr val="92D050"/>
                    </a:solidFill>
                  </a:tcPr>
                </a:tc>
                <a:extLst>
                  <a:ext uri="{0D108BD9-81ED-4DB2-BD59-A6C34878D82A}">
                    <a16:rowId xmlns:a16="http://schemas.microsoft.com/office/drawing/2014/main" val="1147148204"/>
                  </a:ext>
                </a:extLst>
              </a:tr>
              <a:tr h="370840">
                <a:tc>
                  <a:txBody>
                    <a:bodyPr/>
                    <a:lstStyle/>
                    <a:p>
                      <a:pPr algn="ct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１／３以内</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a:txBody>
                    <a:bodyPr/>
                    <a:lstStyle/>
                    <a:p>
                      <a:pPr algn="ct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最大：</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補助事業者当たりの上限）</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722350021"/>
                  </a:ext>
                </a:extLst>
              </a:tr>
            </a:tbl>
          </a:graphicData>
        </a:graphic>
      </p:graphicFrame>
      <p:sp>
        <p:nvSpPr>
          <p:cNvPr id="27" name="四角形: 角を丸くする 26">
            <a:extLst>
              <a:ext uri="{FF2B5EF4-FFF2-40B4-BE49-F238E27FC236}">
                <a16:creationId xmlns:a16="http://schemas.microsoft.com/office/drawing/2014/main" id="{3AE62029-C652-5411-B074-D73D7E719466}"/>
              </a:ext>
            </a:extLst>
          </p:cNvPr>
          <p:cNvSpPr/>
          <p:nvPr/>
        </p:nvSpPr>
        <p:spPr>
          <a:xfrm>
            <a:off x="218127" y="4974535"/>
            <a:ext cx="6558873" cy="3155363"/>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endParaRPr lang="en-US" altLang="ja-JP" sz="12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grpSp>
        <p:nvGrpSpPr>
          <p:cNvPr id="29" name="グループ化 28">
            <a:extLst>
              <a:ext uri="{FF2B5EF4-FFF2-40B4-BE49-F238E27FC236}">
                <a16:creationId xmlns:a16="http://schemas.microsoft.com/office/drawing/2014/main" id="{BD275DBD-E706-3311-C238-D6A439E69986}"/>
              </a:ext>
            </a:extLst>
          </p:cNvPr>
          <p:cNvGrpSpPr/>
          <p:nvPr/>
        </p:nvGrpSpPr>
        <p:grpSpPr>
          <a:xfrm>
            <a:off x="218126" y="4975312"/>
            <a:ext cx="6668561" cy="1378596"/>
            <a:chOff x="222769" y="2483400"/>
            <a:chExt cx="6668561" cy="1378596"/>
          </a:xfrm>
        </p:grpSpPr>
        <p:sp>
          <p:nvSpPr>
            <p:cNvPr id="30" name="矢印: 五方向 29">
              <a:extLst>
                <a:ext uri="{FF2B5EF4-FFF2-40B4-BE49-F238E27FC236}">
                  <a16:creationId xmlns:a16="http://schemas.microsoft.com/office/drawing/2014/main" id="{01A194FF-F46C-4D88-7FE7-6E311D15F231}"/>
                </a:ext>
              </a:extLst>
            </p:cNvPr>
            <p:cNvSpPr/>
            <p:nvPr/>
          </p:nvSpPr>
          <p:spPr>
            <a:xfrm>
              <a:off x="222769" y="2483400"/>
              <a:ext cx="3121241" cy="3693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UD デジタル 教科書体 NK-B" panose="02020700000000000000" pitchFamily="18" charset="-128"/>
                  <a:ea typeface="UD デジタル 教科書体 NK-B" panose="02020700000000000000" pitchFamily="18" charset="-128"/>
                </a:rPr>
                <a:t>再</a:t>
              </a:r>
              <a:r>
                <a:rPr kumimoji="1" lang="ja-JP" altLang="en-US" dirty="0">
                  <a:latin typeface="UD デジタル 教科書体 NK-B" panose="02020700000000000000" pitchFamily="18" charset="-128"/>
                  <a:ea typeface="UD デジタル 教科書体 NK-B" panose="02020700000000000000" pitchFamily="18" charset="-128"/>
                </a:rPr>
                <a:t>エネ設備導入事業</a:t>
              </a:r>
            </a:p>
          </p:txBody>
        </p:sp>
        <p:grpSp>
          <p:nvGrpSpPr>
            <p:cNvPr id="31" name="グループ化 30">
              <a:extLst>
                <a:ext uri="{FF2B5EF4-FFF2-40B4-BE49-F238E27FC236}">
                  <a16:creationId xmlns:a16="http://schemas.microsoft.com/office/drawing/2014/main" id="{0A973698-36E8-A857-4D89-B569607DA9D3}"/>
                </a:ext>
              </a:extLst>
            </p:cNvPr>
            <p:cNvGrpSpPr/>
            <p:nvPr/>
          </p:nvGrpSpPr>
          <p:grpSpPr>
            <a:xfrm>
              <a:off x="368999" y="2643974"/>
              <a:ext cx="6522331" cy="1218022"/>
              <a:chOff x="368999" y="2643974"/>
              <a:chExt cx="6522331" cy="1218022"/>
            </a:xfrm>
          </p:grpSpPr>
          <p:sp>
            <p:nvSpPr>
              <p:cNvPr id="32" name="テキスト ボックス 31">
                <a:extLst>
                  <a:ext uri="{FF2B5EF4-FFF2-40B4-BE49-F238E27FC236}">
                    <a16:creationId xmlns:a16="http://schemas.microsoft.com/office/drawing/2014/main" id="{44D07E5D-BB28-0686-3B76-815223747A15}"/>
                  </a:ext>
                </a:extLst>
              </p:cNvPr>
              <p:cNvSpPr txBox="1"/>
              <p:nvPr/>
            </p:nvSpPr>
            <p:spPr>
              <a:xfrm>
                <a:off x="368999" y="2643974"/>
                <a:ext cx="6522331" cy="1169551"/>
              </a:xfrm>
              <a:prstGeom prst="rect">
                <a:avLst/>
              </a:prstGeom>
              <a:noFill/>
            </p:spPr>
            <p:txBody>
              <a:bodyPr wrap="square" rtlCol="0">
                <a:spAutoFit/>
              </a:bodyPr>
              <a:lstStyle/>
              <a:p>
                <a:endParaRPr lang="en-US" altLang="ja-JP"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a:p>
                <a:r>
                  <a:rPr kumimoji="1" lang="ja-JP" altLang="en-US" sz="1400" dirty="0">
                    <a:latin typeface="UD デジタル 教科書体 NP-R" panose="02020400000000000000" pitchFamily="18" charset="-128"/>
                    <a:ea typeface="UD デジタル 教科書体 NP-R" panose="02020400000000000000" pitchFamily="18" charset="-128"/>
                  </a:rPr>
                  <a:t>県内に所在する施設等に、初期投資ゼロで整備するオンサイトＰＰＡモデルやリースモデルにより自家消費型太陽光発電設備と定置用蓄電池を導入する事業者に補助を行います。</a:t>
                </a:r>
              </a:p>
              <a:p>
                <a:endParaRPr kumimoji="1" lang="en-US" altLang="ja-JP" sz="14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sp>
            <p:nvSpPr>
              <p:cNvPr id="33" name="テキスト ボックス 32">
                <a:extLst>
                  <a:ext uri="{FF2B5EF4-FFF2-40B4-BE49-F238E27FC236}">
                    <a16:creationId xmlns:a16="http://schemas.microsoft.com/office/drawing/2014/main" id="{FD75AC7F-84EB-56F0-7999-184FDDB7D14A}"/>
                  </a:ext>
                </a:extLst>
              </p:cNvPr>
              <p:cNvSpPr txBox="1"/>
              <p:nvPr/>
            </p:nvSpPr>
            <p:spPr>
              <a:xfrm>
                <a:off x="433092" y="3523442"/>
                <a:ext cx="6408000" cy="338554"/>
              </a:xfrm>
              <a:prstGeom prst="rect">
                <a:avLst/>
              </a:prstGeom>
              <a:noFill/>
            </p:spPr>
            <p:txBody>
              <a:bodyPr wrap="square" rtlCol="0">
                <a:spAutoFit/>
              </a:bodyPr>
              <a:lstStyle/>
              <a:p>
                <a:r>
                  <a:rPr lang="ja-JP" altLang="en-US" sz="1400" kern="100" dirty="0">
                    <a:solidFill>
                      <a:srgbClr val="00B050"/>
                    </a:solidFill>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a:t>
                </a:r>
                <a:r>
                  <a:rPr lang="ja-JP" altLang="en-US"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補助対象となる費用：</a:t>
                </a:r>
                <a:r>
                  <a:rPr lang="ja-JP" altLang="en-US" sz="1600" b="1"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設備費</a:t>
                </a:r>
                <a:r>
                  <a:rPr lang="ja-JP" altLang="en-US"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と</a:t>
                </a:r>
                <a:r>
                  <a:rPr lang="ja-JP" altLang="en-US" sz="1600" b="1"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rPr>
                  <a:t>工事費</a:t>
                </a:r>
                <a:endParaRPr lang="en-US" altLang="ja-JP" sz="14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grpSp>
      </p:grpSp>
      <p:graphicFrame>
        <p:nvGraphicFramePr>
          <p:cNvPr id="35" name="表 26">
            <a:extLst>
              <a:ext uri="{FF2B5EF4-FFF2-40B4-BE49-F238E27FC236}">
                <a16:creationId xmlns:a16="http://schemas.microsoft.com/office/drawing/2014/main" id="{F3E8C880-8367-71C8-431B-8BB6E8118F05}"/>
              </a:ext>
            </a:extLst>
          </p:cNvPr>
          <p:cNvGraphicFramePr>
            <a:graphicFrameLocks noGrp="1"/>
          </p:cNvGraphicFramePr>
          <p:nvPr>
            <p:extLst>
              <p:ext uri="{D42A27DB-BD31-4B8C-83A1-F6EECF244321}">
                <p14:modId xmlns:p14="http://schemas.microsoft.com/office/powerpoint/2010/main" val="3028798994"/>
              </p:ext>
            </p:extLst>
          </p:nvPr>
        </p:nvGraphicFramePr>
        <p:xfrm>
          <a:off x="601514" y="6319936"/>
          <a:ext cx="6048013" cy="14833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54698">
                  <a:extLst>
                    <a:ext uri="{9D8B030D-6E8A-4147-A177-3AD203B41FA5}">
                      <a16:colId xmlns:a16="http://schemas.microsoft.com/office/drawing/2014/main" val="2199259674"/>
                    </a:ext>
                  </a:extLst>
                </a:gridCol>
                <a:gridCol w="2511552">
                  <a:extLst>
                    <a:ext uri="{9D8B030D-6E8A-4147-A177-3AD203B41FA5}">
                      <a16:colId xmlns:a16="http://schemas.microsoft.com/office/drawing/2014/main" val="1301037305"/>
                    </a:ext>
                  </a:extLst>
                </a:gridCol>
                <a:gridCol w="2081763">
                  <a:extLst>
                    <a:ext uri="{9D8B030D-6E8A-4147-A177-3AD203B41FA5}">
                      <a16:colId xmlns:a16="http://schemas.microsoft.com/office/drawing/2014/main" val="3689115085"/>
                    </a:ext>
                  </a:extLst>
                </a:gridCol>
              </a:tblGrid>
              <a:tr h="370840">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設備</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rgbClr val="92D050"/>
                    </a:solidFill>
                  </a:tcPr>
                </a:tc>
                <a:tc gridSpan="2">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補助金の額</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rgbClr val="92D050"/>
                    </a:solidFill>
                  </a:tcPr>
                </a:tc>
                <a:tc hMerge="1">
                  <a:txBody>
                    <a:bodyPr/>
                    <a:lstStyle/>
                    <a:p>
                      <a:pPr algn="ct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rgbClr val="92D050"/>
                    </a:solidFill>
                  </a:tcPr>
                </a:tc>
                <a:extLst>
                  <a:ext uri="{0D108BD9-81ED-4DB2-BD59-A6C34878D82A}">
                    <a16:rowId xmlns:a16="http://schemas.microsoft.com/office/drawing/2014/main" val="1147148204"/>
                  </a:ext>
                </a:extLst>
              </a:tr>
              <a:tr h="370840">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太陽光発電設備</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a:txBody>
                    <a:bodyPr/>
                    <a:lstStyle/>
                    <a:p>
                      <a:pPr algn="ct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２．５万円</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kW</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rowSpan="3">
                  <a:txBody>
                    <a:bodyPr/>
                    <a:lstStyle/>
                    <a:p>
                      <a:pPr algn="ctr"/>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太陽光発電設備と</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蓄電池合わせて</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最大：</a:t>
                      </a:r>
                      <a:r>
                        <a:rPr kumimoji="1" lang="en-US" altLang="ja-JP" sz="1600" b="1"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en-US" altLang="ja-JP" sz="1600" b="1" baseline="30000" dirty="0">
                          <a:solidFill>
                            <a:schemeClr val="tx1"/>
                          </a:solidFill>
                          <a:latin typeface="UD デジタル 教科書体 NK-B" panose="02020700000000000000" pitchFamily="18" charset="-128"/>
                          <a:ea typeface="UD デジタル 教科書体 NK-B" panose="02020700000000000000" pitchFamily="18" charset="-128"/>
                        </a:rPr>
                        <a:t>※</a:t>
                      </a:r>
                      <a:endParaRPr kumimoji="1" lang="en-US" altLang="ja-JP" sz="1600" b="0" baseline="30000" dirty="0">
                        <a:solidFill>
                          <a:schemeClr val="tx1"/>
                        </a:solidFill>
                        <a:latin typeface="UD デジタル 教科書体 NK-B" panose="02020700000000000000" pitchFamily="18" charset="-128"/>
                        <a:ea typeface="UD デジタル 教科書体 NK-B" panose="02020700000000000000" pitchFamily="18" charset="-128"/>
                      </a:endParaRPr>
                    </a:p>
                    <a:p>
                      <a:pPr algn="ctr">
                        <a:lnSpc>
                          <a:spcPct val="150000"/>
                        </a:lnSpc>
                      </a:pPr>
                      <a:r>
                        <a:rPr kumimoji="1" lang="ja-JP" altLang="en-US" sz="1600" b="0" baseline="30000" dirty="0">
                          <a:solidFill>
                            <a:schemeClr val="tx1"/>
                          </a:solidFill>
                          <a:latin typeface="UD デジタル 教科書体 NK-B" panose="02020700000000000000" pitchFamily="18" charset="-128"/>
                          <a:ea typeface="UD デジタル 教科書体 NK-B" panose="02020700000000000000" pitchFamily="18" charset="-128"/>
                        </a:rPr>
                        <a:t>（１需用家当たりの上限）</a:t>
                      </a:r>
                      <a:endParaRPr kumimoji="1" lang="en-US" altLang="ja-JP" sz="1600" b="0" baseline="300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722350021"/>
                  </a:ext>
                </a:extLst>
              </a:tr>
              <a:tr h="370840">
                <a:tc rowSpan="2">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定置用蓄電池</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産業用：</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kWh</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vMerge="1">
                  <a:txBody>
                    <a:bodyPr/>
                    <a:lstStyle/>
                    <a:p>
                      <a:pPr algn="ct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2540013172"/>
                  </a:ext>
                </a:extLst>
              </a:tr>
              <a:tr h="370840">
                <a:tc vMerge="1">
                  <a:txBody>
                    <a:bodyPr/>
                    <a:lstStyle/>
                    <a:p>
                      <a:pPr algn="ct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a:txBody>
                    <a:bodyP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家庭用：</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２</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２５万円</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kWh</a:t>
                      </a: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tc vMerge="1">
                  <a:txBody>
                    <a:bodyPr/>
                    <a:lstStyle/>
                    <a:p>
                      <a:pPr algn="ct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347366570"/>
                  </a:ext>
                </a:extLst>
              </a:tr>
            </a:tbl>
          </a:graphicData>
        </a:graphic>
      </p:graphicFrame>
      <p:sp>
        <p:nvSpPr>
          <p:cNvPr id="38" name="テキスト ボックス 37">
            <a:extLst>
              <a:ext uri="{FF2B5EF4-FFF2-40B4-BE49-F238E27FC236}">
                <a16:creationId xmlns:a16="http://schemas.microsoft.com/office/drawing/2014/main" id="{E3284499-EC21-FC5F-3DAA-D49ECEC5BA20}"/>
              </a:ext>
            </a:extLst>
          </p:cNvPr>
          <p:cNvSpPr txBox="1"/>
          <p:nvPr/>
        </p:nvSpPr>
        <p:spPr>
          <a:xfrm>
            <a:off x="478687" y="7841977"/>
            <a:ext cx="6408000" cy="276999"/>
          </a:xfrm>
          <a:prstGeom prst="rect">
            <a:avLst/>
          </a:prstGeom>
          <a:noFill/>
        </p:spPr>
        <p:txBody>
          <a:bodyPr wrap="square" rtlCol="0">
            <a:spAutoFit/>
          </a:bodyPr>
          <a:lstStyle/>
          <a:p>
            <a:r>
              <a:rPr lang="en-US" altLang="ja-JP"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a:t>
            </a:r>
            <a:r>
              <a:rPr lang="ja-JP" altLang="en-US" sz="1200" kern="100" dirty="0">
                <a:latin typeface="UD デジタル 教科書体 NP-R" panose="02020400000000000000" pitchFamily="18" charset="-128"/>
                <a:ea typeface="UD デジタル 教科書体 NP-R" panose="02020400000000000000" pitchFamily="18" charset="-128"/>
                <a:cs typeface="Courier New" panose="02070309020205020404" pitchFamily="49" charset="0"/>
              </a:rPr>
              <a:t>補助金の交付を受けるには、太陽光発電設備と蓄電池の両方の導入が必要です。</a:t>
            </a:r>
            <a:endParaRPr lang="en-US" altLang="ja-JP" sz="1200" kern="100" dirty="0">
              <a:effectLst/>
              <a:latin typeface="UD デジタル 教科書体 NP-R" panose="02020400000000000000" pitchFamily="18" charset="-128"/>
              <a:ea typeface="UD デジタル 教科書体 NP-R" panose="02020400000000000000" pitchFamily="18" charset="-128"/>
              <a:cs typeface="Courier New" panose="02070309020205020404" pitchFamily="49" charset="0"/>
            </a:endParaRPr>
          </a:p>
        </p:txBody>
      </p:sp>
      <p:pic>
        <p:nvPicPr>
          <p:cNvPr id="16" name="図 15">
            <a:extLst>
              <a:ext uri="{FF2B5EF4-FFF2-40B4-BE49-F238E27FC236}">
                <a16:creationId xmlns:a16="http://schemas.microsoft.com/office/drawing/2014/main" id="{045BB5D0-1FB8-5256-AFD2-038CCDDF78ED}"/>
              </a:ext>
            </a:extLst>
          </p:cNvPr>
          <p:cNvPicPr>
            <a:picLocks noChangeAspect="1"/>
          </p:cNvPicPr>
          <p:nvPr/>
        </p:nvPicPr>
        <p:blipFill>
          <a:blip r:embed="rId4"/>
          <a:stretch>
            <a:fillRect/>
          </a:stretch>
        </p:blipFill>
        <p:spPr>
          <a:xfrm>
            <a:off x="5929303" y="8358538"/>
            <a:ext cx="797952" cy="802538"/>
          </a:xfrm>
          <a:prstGeom prst="rect">
            <a:avLst/>
          </a:prstGeom>
        </p:spPr>
      </p:pic>
    </p:spTree>
    <p:extLst>
      <p:ext uri="{BB962C8B-B14F-4D97-AF65-F5344CB8AC3E}">
        <p14:creationId xmlns:p14="http://schemas.microsoft.com/office/powerpoint/2010/main" val="2139812562"/>
      </p:ext>
    </p:extLst>
  </p:cSld>
  <p:clrMapOvr>
    <a:masterClrMapping/>
  </p:clrMapOvr>
</p:sld>
</file>

<file path=ppt/theme/theme1.xml><?xml version="1.0" encoding="utf-8"?>
<a:theme xmlns:a="http://schemas.openxmlformats.org/drawingml/2006/main" name="Office テーマ">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2907</TotalTime>
  <Words>326</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HG創英角ｺﾞｼｯｸUB</vt:lpstr>
      <vt:lpstr>UD デジタル 教科書体 NK-B</vt:lpstr>
      <vt:lpstr>UD デジタル 教科書体 NP-B</vt:lpstr>
      <vt:lpstr>UD デジタル 教科書体 NP-R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 涼也</dc:creator>
  <cp:lastModifiedBy>AD23-0254</cp:lastModifiedBy>
  <cp:revision>107</cp:revision>
  <cp:lastPrinted>2025-04-16T04:20:59Z</cp:lastPrinted>
  <dcterms:created xsi:type="dcterms:W3CDTF">2021-09-09T07:33:05Z</dcterms:created>
  <dcterms:modified xsi:type="dcterms:W3CDTF">2025-04-30T05:32:25Z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2024-04-26T06:40:59Z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b3aceacd-ceff-4204-ad98-1574a3312f69</vt:lpwstr>
  </property>
  <property fmtid="{D5CDD505-2E9C-101B-9397-08002B2CF9AE}" pid="7" name="MSIP_Label_defa4170-0d19-0005-0004-bc88714345d2_ActionId">
    <vt:lpwstr>ace83d98-85fa-42d6-a7fe-33627712b4c0</vt:lpwstr>
  </property>
  <property fmtid="{D5CDD505-2E9C-101B-9397-08002B2CF9AE}" pid="8" name="MSIP_Label_defa4170-0d19-0005-0004-bc88714345d2_ContentBits">
    <vt:lpwstr>0</vt:lpwstr>
  </property>
</Properties>
</file>