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7561263" cy="106934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CBB04"/>
    <a:srgbClr val="F3DD0D"/>
    <a:srgbClr val="FCDDCF"/>
    <a:srgbClr val="0066FF"/>
    <a:srgbClr val="FDEFE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8"/>
    <p:restoredTop sz="94660"/>
  </p:normalViewPr>
  <p:slideViewPr>
    <p:cSldViewPr>
      <p:cViewPr varScale="1">
        <p:scale>
          <a:sx n="50" d="100"/>
          <a:sy n="50" d="100"/>
        </p:scale>
        <p:origin x="2578" y="53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>
              <a:defRPr sz="1200"/>
            </a:lvl1pPr>
          </a:lstStyle>
          <a:p>
            <a:fld id="{B34E4FB0-1E5C-4878-9AD3-063F74451CB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7" rIns="91412" bIns="45707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9800"/>
            <a:ext cx="5389563" cy="3886200"/>
          </a:xfrm>
          <a:prstGeom prst="rect">
            <a:avLst/>
          </a:prstGeom>
        </p:spPr>
        <p:txBody>
          <a:bodyPr vert="horz" lIns="91412" tIns="45707" rIns="91412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188"/>
            <a:ext cx="2919413" cy="495300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r">
              <a:defRPr sz="1200"/>
            </a:lvl1pPr>
          </a:lstStyle>
          <a:p>
            <a:fld id="{D577781C-8C24-4A38-BCD3-FD2CA866A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21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9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9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7781C-8C24-4A38-BCD3-FD2CA866A2A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79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02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98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9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0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5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4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71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78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38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34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24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199D-8EBA-4CDB-94CE-5DCF16F9F3DC}" type="datetimeFigureOut">
              <a:rPr kumimoji="1" lang="ja-JP" altLang="en-US" smtClean="0"/>
              <a:pPr/>
              <a:t>2025/4/14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DC1B4-489B-4881-8DA1-61BB646093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24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グループ化 50"/>
          <p:cNvGrpSpPr/>
          <p:nvPr/>
        </p:nvGrpSpPr>
        <p:grpSpPr>
          <a:xfrm>
            <a:off x="224709" y="2903479"/>
            <a:ext cx="7084314" cy="2663013"/>
            <a:chOff x="444246" y="2703276"/>
            <a:chExt cx="6675710" cy="1991532"/>
          </a:xfrm>
        </p:grpSpPr>
        <p:sp>
          <p:nvSpPr>
            <p:cNvPr id="1108" name="角丸四角形 51"/>
            <p:cNvSpPr/>
            <p:nvPr/>
          </p:nvSpPr>
          <p:spPr>
            <a:xfrm>
              <a:off x="444246" y="2703276"/>
              <a:ext cx="6675710" cy="1991532"/>
            </a:xfrm>
            <a:prstGeom prst="roundRect">
              <a:avLst>
                <a:gd name="adj" fmla="val 14435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09" name="テキスト ボックス 53"/>
            <p:cNvSpPr txBox="1"/>
            <p:nvPr/>
          </p:nvSpPr>
          <p:spPr>
            <a:xfrm>
              <a:off x="601762" y="2831305"/>
              <a:ext cx="6430655" cy="1841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将来、認知症にならないように、認知症予防をしたい･･･</a:t>
              </a:r>
              <a:endPara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anose="020B0604030504040204" pitchFamily="50" charset="-128"/>
              </a:endParaRPr>
            </a:p>
            <a:p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いつまでも健康でいたいから、健康寿命を延ばせるようにしたい･･･</a:t>
              </a:r>
              <a:endPara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anose="020B0604030504040204" pitchFamily="50" charset="-128"/>
              </a:endParaRPr>
            </a:p>
            <a:p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でも「何をすればいいのかわからない」「ひとりではつまらない、続かない」</a:t>
              </a:r>
            </a:p>
            <a:p>
              <a:endPara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anose="020B0604030504040204" pitchFamily="50" charset="-128"/>
              </a:endParaRPr>
            </a:p>
            <a:p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そんな方のために、地域の高齢者が、社会参加と身体運動のできる場として、各地域で開催するのが</a:t>
              </a:r>
              <a:r>
                <a:rPr lang="en-US" altLang="ja-JP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『</a:t>
              </a:r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まちかど運動教室</a:t>
              </a:r>
              <a:r>
                <a:rPr lang="en-US" altLang="ja-JP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』</a:t>
              </a:r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です。</a:t>
              </a:r>
              <a:endPara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anose="020B0604030504040204" pitchFamily="50" charset="-128"/>
              </a:endParaRPr>
            </a:p>
            <a:p>
              <a:endPara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anose="020B0604030504040204" pitchFamily="50" charset="-128"/>
              </a:endParaRPr>
            </a:p>
            <a:p>
              <a:r>
                <a:rPr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メイリオ" panose="020B0604030504040204" pitchFamily="50" charset="-128"/>
                </a:rPr>
                <a:t>教室の内容は、運動指導士などの先生と一緒に、頭を使いながら、身体を動かす運動教室です。運動と言っても、イスに座って、気軽にできる内容なので、体力的に不安な方でも大丈夫！！自分のできる範囲でやれば良いので、どんな方でも参加できます。</a:t>
              </a:r>
              <a:endPara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110" name="グループ化 1"/>
          <p:cNvGrpSpPr/>
          <p:nvPr/>
        </p:nvGrpSpPr>
        <p:grpSpPr>
          <a:xfrm rot="16200000">
            <a:off x="2475651" y="-2475644"/>
            <a:ext cx="2655239" cy="7606526"/>
            <a:chOff x="4924667" y="109548"/>
            <a:chExt cx="2670690" cy="7606526"/>
          </a:xfrm>
        </p:grpSpPr>
        <p:sp>
          <p:nvSpPr>
            <p:cNvPr id="1111" name="正方形/長方形 52"/>
            <p:cNvSpPr/>
            <p:nvPr/>
          </p:nvSpPr>
          <p:spPr>
            <a:xfrm>
              <a:off x="6213848" y="114696"/>
              <a:ext cx="1381509" cy="7556113"/>
            </a:xfrm>
            <a:prstGeom prst="rect">
              <a:avLst/>
            </a:prstGeom>
            <a:solidFill>
              <a:srgbClr val="FCBB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2" name="円/楕円 5"/>
            <p:cNvSpPr/>
            <p:nvPr/>
          </p:nvSpPr>
          <p:spPr>
            <a:xfrm>
              <a:off x="4969736" y="109548"/>
              <a:ext cx="2448048" cy="2448000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3" name="円/楕円 6"/>
            <p:cNvSpPr/>
            <p:nvPr/>
          </p:nvSpPr>
          <p:spPr>
            <a:xfrm>
              <a:off x="5079621" y="4610481"/>
              <a:ext cx="2016000" cy="2016000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4" name="円/楕円 7"/>
            <p:cNvSpPr/>
            <p:nvPr/>
          </p:nvSpPr>
          <p:spPr>
            <a:xfrm>
              <a:off x="4971754" y="1421125"/>
              <a:ext cx="2090664" cy="2150863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5" name="円/楕円 8"/>
            <p:cNvSpPr/>
            <p:nvPr/>
          </p:nvSpPr>
          <p:spPr>
            <a:xfrm>
              <a:off x="5365031" y="3406676"/>
              <a:ext cx="2016000" cy="2016000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6" name="円/楕円 9"/>
            <p:cNvSpPr/>
            <p:nvPr/>
          </p:nvSpPr>
          <p:spPr>
            <a:xfrm>
              <a:off x="5185764" y="5690601"/>
              <a:ext cx="2016000" cy="2016000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7" name="円/楕円 6"/>
            <p:cNvSpPr/>
            <p:nvPr/>
          </p:nvSpPr>
          <p:spPr>
            <a:xfrm>
              <a:off x="4924667" y="5700074"/>
              <a:ext cx="2016000" cy="2016000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8" name="円/楕円 6"/>
            <p:cNvSpPr/>
            <p:nvPr/>
          </p:nvSpPr>
          <p:spPr>
            <a:xfrm>
              <a:off x="5050253" y="3653824"/>
              <a:ext cx="2016000" cy="1748526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9" name="円/楕円 7"/>
            <p:cNvSpPr/>
            <p:nvPr/>
          </p:nvSpPr>
          <p:spPr>
            <a:xfrm>
              <a:off x="5181343" y="2702592"/>
              <a:ext cx="2090664" cy="2150863"/>
            </a:xfrm>
            <a:prstGeom prst="ellipse">
              <a:avLst/>
            </a:prstGeom>
            <a:solidFill>
              <a:srgbClr val="FCBB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20" name="円/楕円 31"/>
          <p:cNvSpPr/>
          <p:nvPr/>
        </p:nvSpPr>
        <p:spPr>
          <a:xfrm>
            <a:off x="75889" y="473812"/>
            <a:ext cx="2840106" cy="1964102"/>
          </a:xfrm>
          <a:prstGeom prst="ellipse">
            <a:avLst/>
          </a:prstGeom>
          <a:solidFill>
            <a:srgbClr val="00B050">
              <a:alpha val="80000"/>
            </a:srgbClr>
          </a:solidFill>
          <a:ln w="76200">
            <a:noFill/>
          </a:ln>
          <a:effectLst>
            <a:outerShdw blurRad="76200" dist="50800" dir="10800000" algn="r" rotWithShape="0">
              <a:schemeClr val="accent6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1" name="テキスト ボックス 33"/>
          <p:cNvSpPr txBox="1"/>
          <p:nvPr/>
        </p:nvSpPr>
        <p:spPr>
          <a:xfrm>
            <a:off x="485161" y="75936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n w="127000" cap="rnd">
                  <a:solidFill>
                    <a:schemeClr val="accent3">
                      <a:lumMod val="50000"/>
                    </a:schemeClr>
                  </a:solidFill>
                </a:ln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ま</a:t>
            </a:r>
          </a:p>
        </p:txBody>
      </p:sp>
      <p:sp>
        <p:nvSpPr>
          <p:cNvPr id="1122" name="テキスト ボックス 34"/>
          <p:cNvSpPr txBox="1"/>
          <p:nvPr/>
        </p:nvSpPr>
        <p:spPr>
          <a:xfrm>
            <a:off x="449561" y="70349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n w="127000" cap="rnd">
                  <a:solidFill>
                    <a:schemeClr val="bg1"/>
                  </a:solidFill>
                </a:ln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ま</a:t>
            </a:r>
          </a:p>
        </p:txBody>
      </p:sp>
      <p:sp>
        <p:nvSpPr>
          <p:cNvPr id="1123" name="テキスト ボックス 35"/>
          <p:cNvSpPr txBox="1"/>
          <p:nvPr/>
        </p:nvSpPr>
        <p:spPr>
          <a:xfrm>
            <a:off x="437705" y="70349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3399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ま</a:t>
            </a:r>
          </a:p>
        </p:txBody>
      </p:sp>
      <p:sp>
        <p:nvSpPr>
          <p:cNvPr id="1124" name="テキスト ボックス 37"/>
          <p:cNvSpPr txBox="1"/>
          <p:nvPr/>
        </p:nvSpPr>
        <p:spPr>
          <a:xfrm>
            <a:off x="1237924" y="76748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n w="127000" cap="rnd">
                  <a:solidFill>
                    <a:schemeClr val="accent3">
                      <a:lumMod val="50000"/>
                    </a:schemeClr>
                  </a:solidFill>
                </a:ln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ち</a:t>
            </a:r>
          </a:p>
        </p:txBody>
      </p:sp>
      <p:sp>
        <p:nvSpPr>
          <p:cNvPr id="1125" name="テキスト ボックス 38"/>
          <p:cNvSpPr txBox="1"/>
          <p:nvPr/>
        </p:nvSpPr>
        <p:spPr>
          <a:xfrm>
            <a:off x="1200350" y="71445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n w="127000" cap="rnd">
                  <a:solidFill>
                    <a:schemeClr val="bg1"/>
                  </a:solidFill>
                </a:ln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ち</a:t>
            </a:r>
          </a:p>
        </p:txBody>
      </p:sp>
      <p:sp>
        <p:nvSpPr>
          <p:cNvPr id="1126" name="テキスト ボックス 39"/>
          <p:cNvSpPr txBox="1"/>
          <p:nvPr/>
        </p:nvSpPr>
        <p:spPr>
          <a:xfrm>
            <a:off x="1188497" y="71445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3399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ち</a:t>
            </a:r>
          </a:p>
        </p:txBody>
      </p:sp>
      <p:sp>
        <p:nvSpPr>
          <p:cNvPr id="1127" name="テキスト ボックス 41"/>
          <p:cNvSpPr txBox="1"/>
          <p:nvPr/>
        </p:nvSpPr>
        <p:spPr>
          <a:xfrm>
            <a:off x="1023288" y="143162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n w="127000" cap="rnd">
                  <a:solidFill>
                    <a:schemeClr val="accent3">
                      <a:lumMod val="50000"/>
                    </a:schemeClr>
                  </a:solidFill>
                </a:ln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か</a:t>
            </a:r>
            <a:endParaRPr kumimoji="1" lang="ja-JP" altLang="en-US" sz="4800" dirty="0">
              <a:ln w="127000" cap="rnd">
                <a:solidFill>
                  <a:schemeClr val="accent3">
                    <a:lumMod val="50000"/>
                  </a:schemeClr>
                </a:solidFill>
              </a:ln>
              <a:effectLst/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sp>
        <p:nvSpPr>
          <p:cNvPr id="1128" name="テキスト ボックス 42"/>
          <p:cNvSpPr txBox="1"/>
          <p:nvPr/>
        </p:nvSpPr>
        <p:spPr>
          <a:xfrm>
            <a:off x="985714" y="137224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n w="127000" cap="rnd">
                  <a:solidFill>
                    <a:schemeClr val="bg1"/>
                  </a:solidFill>
                </a:ln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か</a:t>
            </a:r>
            <a:endParaRPr kumimoji="1" lang="ja-JP" altLang="en-US" sz="4800" dirty="0">
              <a:ln w="127000" cap="rnd">
                <a:solidFill>
                  <a:schemeClr val="bg1"/>
                </a:solidFill>
              </a:ln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sp>
        <p:nvSpPr>
          <p:cNvPr id="1129" name="テキスト ボックス 43"/>
          <p:cNvSpPr txBox="1"/>
          <p:nvPr/>
        </p:nvSpPr>
        <p:spPr>
          <a:xfrm>
            <a:off x="973858" y="137224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3399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か</a:t>
            </a:r>
            <a:endParaRPr kumimoji="1" lang="ja-JP" altLang="en-US" sz="4800" dirty="0">
              <a:solidFill>
                <a:srgbClr val="FF3399"/>
              </a:solidFill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sp>
        <p:nvSpPr>
          <p:cNvPr id="1130" name="テキスト ボックス 45"/>
          <p:cNvSpPr txBox="1"/>
          <p:nvPr/>
        </p:nvSpPr>
        <p:spPr>
          <a:xfrm>
            <a:off x="1751410" y="1441285"/>
            <a:ext cx="80021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n w="127000" cap="rnd">
                  <a:solidFill>
                    <a:schemeClr val="accent3">
                      <a:lumMod val="50000"/>
                    </a:schemeClr>
                  </a:solidFill>
                </a:ln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ど</a:t>
            </a:r>
            <a:endParaRPr kumimoji="1" lang="ja-JP" altLang="en-US" sz="4800" dirty="0">
              <a:ln w="127000" cap="rnd">
                <a:solidFill>
                  <a:schemeClr val="accent3">
                    <a:lumMod val="50000"/>
                  </a:schemeClr>
                </a:solidFill>
              </a:ln>
              <a:effectLst/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sp>
        <p:nvSpPr>
          <p:cNvPr id="1131" name="テキスト ボックス 46"/>
          <p:cNvSpPr txBox="1"/>
          <p:nvPr/>
        </p:nvSpPr>
        <p:spPr>
          <a:xfrm>
            <a:off x="1729775" y="1388327"/>
            <a:ext cx="80021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n w="127000" cap="rnd">
                  <a:solidFill>
                    <a:schemeClr val="bg1"/>
                  </a:solidFill>
                </a:ln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ど</a:t>
            </a:r>
            <a:endParaRPr kumimoji="1" lang="ja-JP" altLang="en-US" sz="4800" dirty="0">
              <a:ln w="127000" cap="rnd">
                <a:solidFill>
                  <a:schemeClr val="bg1"/>
                </a:solidFill>
              </a:ln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sp>
        <p:nvSpPr>
          <p:cNvPr id="1132" name="テキスト ボックス 47"/>
          <p:cNvSpPr txBox="1"/>
          <p:nvPr/>
        </p:nvSpPr>
        <p:spPr>
          <a:xfrm>
            <a:off x="1717919" y="1388327"/>
            <a:ext cx="80021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3399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ど</a:t>
            </a:r>
            <a:endParaRPr kumimoji="1" lang="ja-JP" altLang="en-US" sz="4800" dirty="0">
              <a:solidFill>
                <a:srgbClr val="FF3399"/>
              </a:solidFill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sp>
        <p:nvSpPr>
          <p:cNvPr id="1133" name="円/楕円 104"/>
          <p:cNvSpPr/>
          <p:nvPr/>
        </p:nvSpPr>
        <p:spPr>
          <a:xfrm>
            <a:off x="61735" y="457562"/>
            <a:ext cx="2854259" cy="1964102"/>
          </a:xfrm>
          <a:prstGeom prst="ellipse">
            <a:avLst/>
          </a:prstGeom>
          <a:noFill/>
          <a:ln w="762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4" name="グループ化 71"/>
          <p:cNvGrpSpPr/>
          <p:nvPr/>
        </p:nvGrpSpPr>
        <p:grpSpPr>
          <a:xfrm>
            <a:off x="2364892" y="159468"/>
            <a:ext cx="1547279" cy="1547279"/>
            <a:chOff x="-5763232" y="3709577"/>
            <a:chExt cx="1547279" cy="1547279"/>
          </a:xfrm>
        </p:grpSpPr>
        <p:sp>
          <p:nvSpPr>
            <p:cNvPr id="1135" name="円/楕円 26"/>
            <p:cNvSpPr/>
            <p:nvPr/>
          </p:nvSpPr>
          <p:spPr>
            <a:xfrm>
              <a:off x="-5763232" y="3709577"/>
              <a:ext cx="1547279" cy="1547279"/>
            </a:xfrm>
            <a:prstGeom prst="ellipse">
              <a:avLst/>
            </a:prstGeom>
            <a:solidFill>
              <a:srgbClr val="FF3399"/>
            </a:solidFill>
            <a:ln w="76200">
              <a:solidFill>
                <a:schemeClr val="bg1"/>
              </a:solidFill>
            </a:ln>
            <a:effectLst>
              <a:outerShdw blurRad="76200" dist="50800" dir="10800000" algn="r" rotWithShape="0">
                <a:schemeClr val="accent6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36" name="グループ化 10"/>
            <p:cNvGrpSpPr/>
            <p:nvPr/>
          </p:nvGrpSpPr>
          <p:grpSpPr>
            <a:xfrm rot="420000">
              <a:off x="-5528876" y="3911389"/>
              <a:ext cx="1112928" cy="1121960"/>
              <a:chOff x="5011561" y="3947368"/>
              <a:chExt cx="1112928" cy="1121960"/>
            </a:xfrm>
          </p:grpSpPr>
          <p:sp>
            <p:nvSpPr>
              <p:cNvPr id="1137" name="テキスト ボックス 11"/>
              <p:cNvSpPr txBox="1"/>
              <p:nvPr/>
            </p:nvSpPr>
            <p:spPr>
              <a:xfrm>
                <a:off x="5093438" y="3954722"/>
                <a:ext cx="1031051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600" dirty="0">
                    <a:ln w="190500" cap="rnd">
                      <a:solidFill>
                        <a:srgbClr val="C00000"/>
                      </a:solidFill>
                    </a:ln>
                    <a:effectLst/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運</a:t>
                </a:r>
              </a:p>
            </p:txBody>
          </p:sp>
          <p:sp>
            <p:nvSpPr>
              <p:cNvPr id="1138" name="テキスト ボックス 12"/>
              <p:cNvSpPr txBox="1"/>
              <p:nvPr/>
            </p:nvSpPr>
            <p:spPr>
              <a:xfrm>
                <a:off x="5021701" y="3947368"/>
                <a:ext cx="1031051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600" dirty="0">
                    <a:ln w="190500" cap="rnd">
                      <a:solidFill>
                        <a:schemeClr val="bg1"/>
                      </a:solidFill>
                    </a:ln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運</a:t>
                </a:r>
              </a:p>
            </p:txBody>
          </p:sp>
          <p:sp>
            <p:nvSpPr>
              <p:cNvPr id="1139" name="テキスト ボックス 13"/>
              <p:cNvSpPr txBox="1"/>
              <p:nvPr/>
            </p:nvSpPr>
            <p:spPr>
              <a:xfrm>
                <a:off x="5011561" y="3961332"/>
                <a:ext cx="1031051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600" dirty="0">
                    <a:solidFill>
                      <a:srgbClr val="FF3399"/>
                    </a:solidFill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運</a:t>
                </a:r>
              </a:p>
            </p:txBody>
          </p:sp>
        </p:grpSp>
      </p:grpSp>
      <p:grpSp>
        <p:nvGrpSpPr>
          <p:cNvPr id="1140" name="グループ化 77"/>
          <p:cNvGrpSpPr/>
          <p:nvPr/>
        </p:nvGrpSpPr>
        <p:grpSpPr>
          <a:xfrm>
            <a:off x="3589005" y="868168"/>
            <a:ext cx="1547279" cy="1547279"/>
            <a:chOff x="5724847" y="4015445"/>
            <a:chExt cx="1547279" cy="1547279"/>
          </a:xfrm>
        </p:grpSpPr>
        <p:sp>
          <p:nvSpPr>
            <p:cNvPr id="1141" name="円/楕円 30"/>
            <p:cNvSpPr/>
            <p:nvPr/>
          </p:nvSpPr>
          <p:spPr>
            <a:xfrm>
              <a:off x="5724847" y="4015445"/>
              <a:ext cx="1547279" cy="1547279"/>
            </a:xfrm>
            <a:prstGeom prst="ellipse">
              <a:avLst/>
            </a:prstGeom>
            <a:solidFill>
              <a:srgbClr val="FF3399"/>
            </a:solidFill>
            <a:ln w="76200">
              <a:solidFill>
                <a:schemeClr val="bg1"/>
              </a:solidFill>
            </a:ln>
            <a:effectLst>
              <a:outerShdw blurRad="76200" dist="50800" dir="10800000" algn="r" rotWithShape="0">
                <a:schemeClr val="accent6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42" name="グループ化 14"/>
            <p:cNvGrpSpPr/>
            <p:nvPr/>
          </p:nvGrpSpPr>
          <p:grpSpPr>
            <a:xfrm rot="21300000">
              <a:off x="5984930" y="4142653"/>
              <a:ext cx="1072603" cy="1189002"/>
              <a:chOff x="5035164" y="3900939"/>
              <a:chExt cx="1072603" cy="1189002"/>
            </a:xfrm>
          </p:grpSpPr>
          <p:sp>
            <p:nvSpPr>
              <p:cNvPr id="1143" name="テキスト ボックス 15"/>
              <p:cNvSpPr txBox="1"/>
              <p:nvPr/>
            </p:nvSpPr>
            <p:spPr>
              <a:xfrm>
                <a:off x="5076716" y="3981945"/>
                <a:ext cx="1031051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600" dirty="0">
                    <a:ln w="190500" cap="rnd">
                      <a:solidFill>
                        <a:srgbClr val="C00000"/>
                      </a:solidFill>
                    </a:ln>
                    <a:effectLst/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動</a:t>
                </a:r>
              </a:p>
            </p:txBody>
          </p:sp>
          <p:sp>
            <p:nvSpPr>
              <p:cNvPr id="1144" name="テキスト ボックス 16"/>
              <p:cNvSpPr txBox="1"/>
              <p:nvPr/>
            </p:nvSpPr>
            <p:spPr>
              <a:xfrm>
                <a:off x="5035164" y="3914976"/>
                <a:ext cx="1031051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600" dirty="0">
                    <a:ln w="190500" cap="rnd">
                      <a:solidFill>
                        <a:schemeClr val="bg1"/>
                      </a:solidFill>
                    </a:ln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動</a:t>
                </a:r>
              </a:p>
            </p:txBody>
          </p:sp>
          <p:sp>
            <p:nvSpPr>
              <p:cNvPr id="1145" name="テキスト ボックス 17"/>
              <p:cNvSpPr txBox="1"/>
              <p:nvPr/>
            </p:nvSpPr>
            <p:spPr>
              <a:xfrm>
                <a:off x="5038656" y="3900939"/>
                <a:ext cx="1031051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600" dirty="0">
                    <a:solidFill>
                      <a:srgbClr val="FF3399"/>
                    </a:solidFill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動</a:t>
                </a:r>
              </a:p>
            </p:txBody>
          </p:sp>
        </p:grpSp>
      </p:grpSp>
      <p:grpSp>
        <p:nvGrpSpPr>
          <p:cNvPr id="1146" name="グループ化 83"/>
          <p:cNvGrpSpPr/>
          <p:nvPr/>
        </p:nvGrpSpPr>
        <p:grpSpPr>
          <a:xfrm>
            <a:off x="4855299" y="94429"/>
            <a:ext cx="1547279" cy="1547279"/>
            <a:chOff x="4969656" y="5239581"/>
            <a:chExt cx="1547279" cy="1547279"/>
          </a:xfrm>
        </p:grpSpPr>
        <p:sp>
          <p:nvSpPr>
            <p:cNvPr id="1147" name="円/楕円 29"/>
            <p:cNvSpPr/>
            <p:nvPr/>
          </p:nvSpPr>
          <p:spPr>
            <a:xfrm>
              <a:off x="4969656" y="5239581"/>
              <a:ext cx="1547279" cy="1547279"/>
            </a:xfrm>
            <a:prstGeom prst="ellipse">
              <a:avLst/>
            </a:prstGeom>
            <a:solidFill>
              <a:srgbClr val="FF3399"/>
            </a:solidFill>
            <a:ln w="76200">
              <a:solidFill>
                <a:schemeClr val="bg1"/>
              </a:solidFill>
            </a:ln>
            <a:effectLst>
              <a:outerShdw blurRad="76200" dist="50800" dir="10800000" algn="r" rotWithShape="0">
                <a:schemeClr val="accent6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48" name="グループ化 18"/>
            <p:cNvGrpSpPr/>
            <p:nvPr/>
          </p:nvGrpSpPr>
          <p:grpSpPr>
            <a:xfrm rot="180000">
              <a:off x="5192474" y="5439743"/>
              <a:ext cx="1092417" cy="1116308"/>
              <a:chOff x="4644156" y="5156144"/>
              <a:chExt cx="1092417" cy="1116308"/>
            </a:xfrm>
          </p:grpSpPr>
          <p:sp>
            <p:nvSpPr>
              <p:cNvPr id="1149" name="テキスト ボックス 19"/>
              <p:cNvSpPr txBox="1"/>
              <p:nvPr/>
            </p:nvSpPr>
            <p:spPr>
              <a:xfrm>
                <a:off x="4705522" y="5164456"/>
                <a:ext cx="103105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6600" dirty="0">
                    <a:ln w="190500" cap="rnd">
                      <a:solidFill>
                        <a:srgbClr val="C00000"/>
                      </a:solidFill>
                    </a:ln>
                    <a:effectLst/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教</a:t>
                </a:r>
                <a:endParaRPr kumimoji="1" lang="ja-JP" altLang="en-US" sz="6600" dirty="0">
                  <a:ln w="190500" cap="rnd">
                    <a:solidFill>
                      <a:srgbClr val="C00000"/>
                    </a:solidFill>
                  </a:ln>
                  <a:effectLst/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endParaRPr>
              </a:p>
            </p:txBody>
          </p:sp>
          <p:sp>
            <p:nvSpPr>
              <p:cNvPr id="1150" name="テキスト ボックス 20"/>
              <p:cNvSpPr txBox="1"/>
              <p:nvPr/>
            </p:nvSpPr>
            <p:spPr>
              <a:xfrm>
                <a:off x="4656014" y="5156144"/>
                <a:ext cx="103105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6600" dirty="0">
                    <a:ln w="190500" cap="rnd">
                      <a:solidFill>
                        <a:schemeClr val="bg1"/>
                      </a:solidFill>
                    </a:ln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教</a:t>
                </a:r>
                <a:endParaRPr kumimoji="1" lang="ja-JP" altLang="en-US" sz="6600" dirty="0">
                  <a:ln w="190500" cap="rnd">
                    <a:solidFill>
                      <a:schemeClr val="bg1"/>
                    </a:solidFill>
                  </a:ln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endParaRPr>
              </a:p>
            </p:txBody>
          </p:sp>
          <p:sp>
            <p:nvSpPr>
              <p:cNvPr id="1151" name="テキスト ボックス 21"/>
              <p:cNvSpPr txBox="1"/>
              <p:nvPr/>
            </p:nvSpPr>
            <p:spPr>
              <a:xfrm>
                <a:off x="4644156" y="5156146"/>
                <a:ext cx="103105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6600" dirty="0">
                    <a:solidFill>
                      <a:srgbClr val="FF3399"/>
                    </a:solidFill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教</a:t>
                </a:r>
                <a:endParaRPr kumimoji="1" lang="ja-JP" altLang="en-US" sz="6600" dirty="0">
                  <a:solidFill>
                    <a:srgbClr val="FF3399"/>
                  </a:solidFill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endParaRPr>
              </a:p>
            </p:txBody>
          </p:sp>
        </p:grpSp>
      </p:grpSp>
      <p:grpSp>
        <p:nvGrpSpPr>
          <p:cNvPr id="1152" name="グループ化 89"/>
          <p:cNvGrpSpPr/>
          <p:nvPr/>
        </p:nvGrpSpPr>
        <p:grpSpPr>
          <a:xfrm>
            <a:off x="5947616" y="916689"/>
            <a:ext cx="1547279" cy="1547279"/>
            <a:chOff x="5756411" y="6426820"/>
            <a:chExt cx="1547279" cy="1547279"/>
          </a:xfrm>
        </p:grpSpPr>
        <p:sp>
          <p:nvSpPr>
            <p:cNvPr id="1153" name="円/楕円 28"/>
            <p:cNvSpPr/>
            <p:nvPr/>
          </p:nvSpPr>
          <p:spPr>
            <a:xfrm>
              <a:off x="5756411" y="6426820"/>
              <a:ext cx="1547279" cy="1547279"/>
            </a:xfrm>
            <a:prstGeom prst="ellipse">
              <a:avLst/>
            </a:prstGeom>
            <a:solidFill>
              <a:srgbClr val="FF3399"/>
            </a:solidFill>
            <a:ln w="76200">
              <a:solidFill>
                <a:schemeClr val="bg1"/>
              </a:solidFill>
            </a:ln>
            <a:effectLst>
              <a:outerShdw blurRad="76200" dist="50800" dir="10800000" algn="r" rotWithShape="0">
                <a:schemeClr val="accent6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rgbClr val="C00000"/>
                  </a:solidFill>
                </a:ln>
              </a:endParaRPr>
            </a:p>
          </p:txBody>
        </p:sp>
        <p:grpSp>
          <p:nvGrpSpPr>
            <p:cNvPr id="1154" name="グループ化 22"/>
            <p:cNvGrpSpPr/>
            <p:nvPr/>
          </p:nvGrpSpPr>
          <p:grpSpPr>
            <a:xfrm>
              <a:off x="6046469" y="6657638"/>
              <a:ext cx="1070871" cy="1157544"/>
              <a:chOff x="5053618" y="6374192"/>
              <a:chExt cx="1070871" cy="1157544"/>
            </a:xfrm>
          </p:grpSpPr>
          <p:sp>
            <p:nvSpPr>
              <p:cNvPr id="1155" name="テキスト ボックス 23"/>
              <p:cNvSpPr txBox="1"/>
              <p:nvPr/>
            </p:nvSpPr>
            <p:spPr>
              <a:xfrm>
                <a:off x="5093438" y="6374192"/>
                <a:ext cx="103105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6600" dirty="0">
                    <a:ln w="190500" cap="rnd">
                      <a:solidFill>
                        <a:srgbClr val="C00000"/>
                      </a:solidFill>
                    </a:ln>
                    <a:effectLst/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室</a:t>
                </a:r>
                <a:endParaRPr kumimoji="1" lang="ja-JP" altLang="en-US" sz="6600" dirty="0">
                  <a:ln w="190500" cap="rnd">
                    <a:solidFill>
                      <a:srgbClr val="C00000"/>
                    </a:solidFill>
                  </a:ln>
                  <a:effectLst/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endParaRPr>
              </a:p>
            </p:txBody>
          </p:sp>
          <p:sp>
            <p:nvSpPr>
              <p:cNvPr id="1156" name="テキスト ボックス 24"/>
              <p:cNvSpPr txBox="1"/>
              <p:nvPr/>
            </p:nvSpPr>
            <p:spPr>
              <a:xfrm>
                <a:off x="5053618" y="6423740"/>
                <a:ext cx="103105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6600" dirty="0">
                    <a:ln w="190500" cap="rnd">
                      <a:solidFill>
                        <a:schemeClr val="bg1"/>
                      </a:solidFill>
                    </a:ln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室</a:t>
                </a:r>
                <a:endParaRPr kumimoji="1" lang="ja-JP" altLang="en-US" sz="6600" dirty="0">
                  <a:ln w="190500" cap="rnd">
                    <a:solidFill>
                      <a:schemeClr val="bg1"/>
                    </a:solidFill>
                  </a:ln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endParaRPr>
              </a:p>
            </p:txBody>
          </p:sp>
          <p:sp>
            <p:nvSpPr>
              <p:cNvPr id="1157" name="テキスト ボックス 25"/>
              <p:cNvSpPr txBox="1"/>
              <p:nvPr/>
            </p:nvSpPr>
            <p:spPr>
              <a:xfrm>
                <a:off x="5055830" y="6423740"/>
                <a:ext cx="103105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6600" dirty="0">
                    <a:solidFill>
                      <a:srgbClr val="FF3399"/>
                    </a:solidFill>
                    <a:latin typeface="07やさしさゴシックボールド" panose="02000600000000000000" pitchFamily="2" charset="-128"/>
                    <a:ea typeface="07やさしさゴシックボールド" panose="02000600000000000000" pitchFamily="2" charset="-128"/>
                  </a:rPr>
                  <a:t>室</a:t>
                </a:r>
                <a:endParaRPr kumimoji="1" lang="ja-JP" altLang="en-US" sz="6600" dirty="0">
                  <a:solidFill>
                    <a:srgbClr val="FF3399"/>
                  </a:solidFill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endParaRPr>
              </a:p>
            </p:txBody>
          </p:sp>
        </p:grpSp>
      </p:grpSp>
      <p:sp>
        <p:nvSpPr>
          <p:cNvPr id="1158" name="テキスト ボックス 95"/>
          <p:cNvSpPr txBox="1"/>
          <p:nvPr/>
        </p:nvSpPr>
        <p:spPr>
          <a:xfrm>
            <a:off x="2225" y="7611"/>
            <a:ext cx="18517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>
                <a:solidFill>
                  <a:schemeClr val="bg1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令和７年度</a:t>
            </a:r>
          </a:p>
        </p:txBody>
      </p:sp>
      <p:pic>
        <p:nvPicPr>
          <p:cNvPr id="1159" name="Picture 13" descr="C:\Users\ad12-0881\Pictures\illust\植物\small_flower_yellow_back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 rot="20700000">
            <a:off x="4162133" y="175141"/>
            <a:ext cx="419733" cy="419733"/>
          </a:xfrm>
          <a:prstGeom prst="rect">
            <a:avLst/>
          </a:prstGeom>
          <a:noFill/>
          <a:effectLst>
            <a:outerShdw blurRad="50800" dist="50800" dir="7200000" algn="ctr" rotWithShape="0">
              <a:schemeClr val="accent6">
                <a:lumMod val="75000"/>
                <a:alpha val="40000"/>
              </a:schemeClr>
            </a:outerShdw>
          </a:effectLst>
        </p:spPr>
      </p:pic>
      <p:pic>
        <p:nvPicPr>
          <p:cNvPr id="1160" name="Picture 12" descr="C:\Users\ad12-0881\Pictures\illust\植物\small_flower_pink_back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0081" y="1815482"/>
            <a:ext cx="401359" cy="401359"/>
          </a:xfrm>
          <a:prstGeom prst="rect">
            <a:avLst/>
          </a:prstGeom>
          <a:noFill/>
          <a:effectLst>
            <a:outerShdw blurRad="50800" dist="50800" dir="7200000" algn="ctr" rotWithShape="0">
              <a:schemeClr val="accent6">
                <a:lumMod val="75000"/>
                <a:alpha val="40000"/>
              </a:schemeClr>
            </a:outerShdw>
          </a:effectLst>
        </p:spPr>
      </p:pic>
      <p:pic>
        <p:nvPicPr>
          <p:cNvPr id="1161" name="Picture 14" descr="C:\Users\ad12-0881\Pictures\illust\植物\small_flower_blue_back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 rot="3600000">
            <a:off x="5486794" y="1826953"/>
            <a:ext cx="445823" cy="44582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75000"/>
                <a:alpha val="40000"/>
              </a:schemeClr>
            </a:outerShdw>
          </a:effectLst>
        </p:spPr>
      </p:pic>
      <p:pic>
        <p:nvPicPr>
          <p:cNvPr id="1162" name="Picture 2" descr="C:\Users\ad12-0881\Pictures\illust\人\isu_undou_ma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1926" y="-4725"/>
            <a:ext cx="776208" cy="948041"/>
          </a:xfrm>
          <a:prstGeom prst="rect">
            <a:avLst/>
          </a:prstGeom>
          <a:noFill/>
        </p:spPr>
      </p:pic>
      <p:pic>
        <p:nvPicPr>
          <p:cNvPr id="1163" name="Picture 3" descr="C:\Users\ad12-0881\Pictures\illust\人\isu_undou_woman.pn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3716" y="267246"/>
            <a:ext cx="720713" cy="880261"/>
          </a:xfrm>
          <a:prstGeom prst="rect">
            <a:avLst/>
          </a:prstGeom>
          <a:noFill/>
        </p:spPr>
      </p:pic>
      <p:sp>
        <p:nvSpPr>
          <p:cNvPr id="1165" name="テキスト ボックス 111"/>
          <p:cNvSpPr txBox="1"/>
          <p:nvPr/>
        </p:nvSpPr>
        <p:spPr>
          <a:xfrm>
            <a:off x="288838" y="6311082"/>
            <a:ext cx="3611859" cy="348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ja-JP" altLang="en-US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事前の</a:t>
            </a:r>
            <a:r>
              <a:rPr lang="ja-JP" altLang="en-US" sz="20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申込み・登録</a:t>
            </a:r>
            <a:r>
              <a:rPr lang="ja-JP" altLang="en-US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が必要です。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66" name="角丸四角形 1"/>
          <p:cNvSpPr/>
          <p:nvPr/>
        </p:nvSpPr>
        <p:spPr>
          <a:xfrm>
            <a:off x="206430" y="6073390"/>
            <a:ext cx="7153337" cy="274741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7" name="テキスト ボックス 103"/>
          <p:cNvSpPr txBox="1"/>
          <p:nvPr/>
        </p:nvSpPr>
        <p:spPr>
          <a:xfrm>
            <a:off x="324247" y="5850817"/>
            <a:ext cx="24652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EF802D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参加するには？</a:t>
            </a:r>
            <a:endParaRPr lang="en-US" altLang="ja-JP" sz="2400" b="1" dirty="0">
              <a:solidFill>
                <a:srgbClr val="EF802D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68" name="テキスト ボックス 106"/>
          <p:cNvSpPr txBox="1"/>
          <p:nvPr/>
        </p:nvSpPr>
        <p:spPr>
          <a:xfrm>
            <a:off x="537093" y="8201540"/>
            <a:ext cx="6689428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申込み・登録後、案内文書・日程チラシをお渡しします。</a:t>
            </a:r>
            <a:endParaRPr lang="en-US" altLang="ja-JP" sz="12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教室に空きがあれば、いつでも登録できます。満員の場合は、キャンセル待ちとなります。</a:t>
            </a:r>
            <a:endParaRPr lang="en-US" altLang="ja-JP" sz="12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69" name="角丸四角形 107"/>
          <p:cNvSpPr/>
          <p:nvPr/>
        </p:nvSpPr>
        <p:spPr>
          <a:xfrm>
            <a:off x="276874" y="6713435"/>
            <a:ext cx="7011558" cy="15278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0" name="テキスト ボックス 109"/>
          <p:cNvSpPr txBox="1"/>
          <p:nvPr/>
        </p:nvSpPr>
        <p:spPr>
          <a:xfrm>
            <a:off x="206430" y="6759346"/>
            <a:ext cx="1424812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en-US" altLang="ja-JP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en-US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申込方法</a:t>
            </a:r>
            <a:r>
              <a:rPr lang="en-US" altLang="ja-JP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endParaRPr lang="en-US" altLang="ja-JP" sz="1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71" name="テキスト ボックス 110"/>
          <p:cNvSpPr txBox="1"/>
          <p:nvPr/>
        </p:nvSpPr>
        <p:spPr>
          <a:xfrm>
            <a:off x="601221" y="7032076"/>
            <a:ext cx="519563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400" b="1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下記①・②のいずれかの方法</a:t>
            </a:r>
            <a:r>
              <a:rPr lang="ja-JP" altLang="en-US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にて申込みください！！</a:t>
            </a:r>
            <a:endParaRPr lang="en-US" altLang="ja-JP" sz="1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①申込フォーム（ＱＲコード）</a:t>
            </a:r>
            <a:endParaRPr lang="en-US" altLang="ja-JP" sz="1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②高齢福祉課 地域包括ケア推進係へ電話</a:t>
            </a:r>
            <a:endParaRPr lang="en-US" altLang="ja-JP" sz="1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920"/>
              </a:lnSpc>
            </a:pPr>
            <a:r>
              <a:rPr lang="ja-JP" altLang="en-US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📞：０５７４－６２－１１１１</a:t>
            </a:r>
            <a:endParaRPr lang="en-US" altLang="ja-JP" sz="1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172" name="図 5"/>
          <p:cNvPicPr>
            <a:picLocks noChangeAspect="1"/>
          </p:cNvPicPr>
          <p:nvPr/>
        </p:nvPicPr>
        <p:blipFill>
          <a:blip r:embed="rId7"/>
          <a:srcRect l="33856" t="26901" r="33856" b="16400"/>
          <a:stretch>
            <a:fillRect/>
          </a:stretch>
        </p:blipFill>
        <p:spPr>
          <a:xfrm>
            <a:off x="5786863" y="7061643"/>
            <a:ext cx="810125" cy="800245"/>
          </a:xfrm>
          <a:prstGeom prst="rect">
            <a:avLst/>
          </a:prstGeom>
        </p:spPr>
      </p:pic>
      <p:sp>
        <p:nvSpPr>
          <p:cNvPr id="1173" name="テキスト ボックス 113"/>
          <p:cNvSpPr txBox="1"/>
          <p:nvPr/>
        </p:nvSpPr>
        <p:spPr>
          <a:xfrm>
            <a:off x="5402259" y="6804006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＜申込みフォーム＞</a:t>
            </a:r>
            <a:endParaRPr lang="en-US" altLang="ja-JP" sz="11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74" name="テキスト ボックス 115"/>
          <p:cNvSpPr txBox="1"/>
          <p:nvPr/>
        </p:nvSpPr>
        <p:spPr>
          <a:xfrm>
            <a:off x="5273033" y="7875856"/>
            <a:ext cx="17427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https://logoform.jp/f/cQm5N</a:t>
            </a:r>
          </a:p>
        </p:txBody>
      </p:sp>
      <p:sp>
        <p:nvSpPr>
          <p:cNvPr id="1175" name="テキスト ボックス 117"/>
          <p:cNvSpPr txBox="1"/>
          <p:nvPr/>
        </p:nvSpPr>
        <p:spPr>
          <a:xfrm>
            <a:off x="5287570" y="8042634"/>
            <a:ext cx="18774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QR</a:t>
            </a:r>
            <a:r>
              <a:rPr lang="ja-JP" altLang="en-US" sz="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コードは㈱デンソーウェーブの登録商標です。</a:t>
            </a:r>
            <a:endParaRPr lang="en-US" altLang="ja-JP" sz="6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76" name="テキスト ボックス 99"/>
          <p:cNvSpPr txBox="1"/>
          <p:nvPr/>
        </p:nvSpPr>
        <p:spPr>
          <a:xfrm>
            <a:off x="3642503" y="6206452"/>
            <a:ext cx="404170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可児市在住、おおむね</a:t>
            </a:r>
            <a:r>
              <a:rPr lang="en-US" altLang="ja-JP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65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歳以上の方が対象</a:t>
            </a: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登録は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１人１会場</a:t>
            </a: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77" name="正方形/長方形 158"/>
          <p:cNvSpPr/>
          <p:nvPr/>
        </p:nvSpPr>
        <p:spPr>
          <a:xfrm>
            <a:off x="1" y="10210557"/>
            <a:ext cx="7572802" cy="4858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＜申込み・問合せ先＞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可児市 高齢福祉課 地域包括ケア推進係　☎６２－１１１１</a:t>
            </a:r>
          </a:p>
        </p:txBody>
      </p:sp>
      <p:sp>
        <p:nvSpPr>
          <p:cNvPr id="1178" name="テキスト ボックス 159"/>
          <p:cNvSpPr txBox="1"/>
          <p:nvPr/>
        </p:nvSpPr>
        <p:spPr>
          <a:xfrm>
            <a:off x="401521" y="9028182"/>
            <a:ext cx="7343229" cy="1181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80"/>
              </a:lnSpc>
            </a:pP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・参加する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会場のルールに従い、準備・受付・片付けなどのご協力</a:t>
            </a: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をお願い致します。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変則日程がある場合</a:t>
            </a: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駐車場がない会場</a:t>
            </a: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があります。申込みの際にご相談ください。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３ヵ月以上欠席が続いた場合は、自動的に登録を削除</a:t>
            </a: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させて頂きます。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3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長期間欠席する方は、高齢福祉課までご相談ください。</a:t>
            </a:r>
            <a:endParaRPr lang="en-US" altLang="ja-JP" sz="13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79" name="テキスト ボックス 108"/>
          <p:cNvSpPr txBox="1"/>
          <p:nvPr/>
        </p:nvSpPr>
        <p:spPr>
          <a:xfrm>
            <a:off x="150938" y="8869854"/>
            <a:ext cx="2730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〇留意事項〇</a:t>
            </a:r>
            <a:endParaRPr lang="en-US" altLang="ja-JP" sz="2000" b="1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80" name="テキスト ボックス 103"/>
          <p:cNvSpPr txBox="1"/>
          <p:nvPr/>
        </p:nvSpPr>
        <p:spPr>
          <a:xfrm>
            <a:off x="391866" y="2578050"/>
            <a:ext cx="364452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EF802D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まちかど運動教室とは？</a:t>
            </a:r>
            <a:endParaRPr lang="en-US" altLang="ja-JP" sz="2400" b="1" dirty="0">
              <a:solidFill>
                <a:srgbClr val="EF802D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1181" name="グループ化 149"/>
          <p:cNvGrpSpPr/>
          <p:nvPr/>
        </p:nvGrpSpPr>
        <p:grpSpPr>
          <a:xfrm>
            <a:off x="6383573" y="2655177"/>
            <a:ext cx="1008000" cy="1008000"/>
            <a:chOff x="5378321" y="3029352"/>
            <a:chExt cx="1163075" cy="1163081"/>
          </a:xfrm>
        </p:grpSpPr>
        <p:sp>
          <p:nvSpPr>
            <p:cNvPr id="1182" name="楕円 150"/>
            <p:cNvSpPr/>
            <p:nvPr/>
          </p:nvSpPr>
          <p:spPr>
            <a:xfrm>
              <a:off x="5378321" y="3029352"/>
              <a:ext cx="1163075" cy="116308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3" name="テキスト ボックス 151"/>
            <p:cNvSpPr txBox="1"/>
            <p:nvPr/>
          </p:nvSpPr>
          <p:spPr>
            <a:xfrm>
              <a:off x="5403806" y="3229479"/>
              <a:ext cx="1100891" cy="887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参加費</a:t>
              </a:r>
              <a:endParaRPr lang="en-US" altLang="ja-JP" sz="20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ctr"/>
              <a:r>
                <a:rPr lang="ja-JP" altLang="en-US" sz="2400" b="1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無料</a:t>
              </a:r>
              <a:endParaRPr lang="en-US" altLang="ja-JP" sz="24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3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テキスト ボックス 2"/>
          <p:cNvSpPr txBox="1"/>
          <p:nvPr/>
        </p:nvSpPr>
        <p:spPr>
          <a:xfrm>
            <a:off x="-58444" y="64266"/>
            <a:ext cx="756126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令和７年度 まちかど運動教室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一覧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6" name="円/楕円 4"/>
          <p:cNvSpPr/>
          <p:nvPr/>
        </p:nvSpPr>
        <p:spPr>
          <a:xfrm>
            <a:off x="1012393" y="105434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7" name="円/楕円 7"/>
          <p:cNvSpPr/>
          <p:nvPr/>
        </p:nvSpPr>
        <p:spPr>
          <a:xfrm>
            <a:off x="6135021" y="105434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8" name="テキスト ボックス 29"/>
          <p:cNvSpPr txBox="1"/>
          <p:nvPr/>
        </p:nvSpPr>
        <p:spPr>
          <a:xfrm>
            <a:off x="207818" y="10401527"/>
            <a:ext cx="7219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会場により、変則日程がある場合や駐車場のない会場があります。申込の際にご相談ください。</a:t>
            </a:r>
          </a:p>
        </p:txBody>
      </p:sp>
      <p:sp>
        <p:nvSpPr>
          <p:cNvPr id="1189" name="正方形/長方形 3"/>
          <p:cNvSpPr/>
          <p:nvPr/>
        </p:nvSpPr>
        <p:spPr>
          <a:xfrm>
            <a:off x="207818" y="10129037"/>
            <a:ext cx="2185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全会場４５分の教室です。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9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31443"/>
              </p:ext>
            </p:extLst>
          </p:nvPr>
        </p:nvGraphicFramePr>
        <p:xfrm>
          <a:off x="3842706" y="8954701"/>
          <a:ext cx="3660113" cy="135998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1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446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開催日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場所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32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負荷ＵＰ</a:t>
                      </a:r>
                    </a:p>
                  </a:txBody>
                  <a:tcPr vert="eaVert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福祉センター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22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vert="eaVert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負荷の高いメニュー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191" name="グループ化 11"/>
          <p:cNvGrpSpPr/>
          <p:nvPr/>
        </p:nvGrpSpPr>
        <p:grpSpPr>
          <a:xfrm>
            <a:off x="4189095" y="8563675"/>
            <a:ext cx="3488336" cy="461665"/>
            <a:chOff x="4398686" y="8285706"/>
            <a:chExt cx="3488336" cy="461665"/>
          </a:xfrm>
        </p:grpSpPr>
        <p:sp>
          <p:nvSpPr>
            <p:cNvPr id="1192" name="テキスト ボックス 10"/>
            <p:cNvSpPr txBox="1"/>
            <p:nvPr/>
          </p:nvSpPr>
          <p:spPr>
            <a:xfrm>
              <a:off x="4398686" y="8285706"/>
              <a:ext cx="3488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00B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まちかど　  </a:t>
              </a:r>
              <a:r>
                <a:rPr kumimoji="1" lang="ja-JP" altLang="en-US" sz="2400" b="1" dirty="0">
                  <a:solidFill>
                    <a:srgbClr val="92D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プラス</a:t>
              </a:r>
            </a:p>
          </p:txBody>
        </p:sp>
        <p:sp>
          <p:nvSpPr>
            <p:cNvPr id="1193" name="十字形 12"/>
            <p:cNvSpPr/>
            <p:nvPr/>
          </p:nvSpPr>
          <p:spPr>
            <a:xfrm>
              <a:off x="5777507" y="8285706"/>
              <a:ext cx="364504" cy="337423"/>
            </a:xfrm>
            <a:prstGeom prst="plus">
              <a:avLst>
                <a:gd name="adj" fmla="val 38486"/>
              </a:avLst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194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353567"/>
              </p:ext>
            </p:extLst>
          </p:nvPr>
        </p:nvGraphicFramePr>
        <p:xfrm>
          <a:off x="149851" y="525930"/>
          <a:ext cx="3578593" cy="955904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2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072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開催日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場所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74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広見</a:t>
                      </a: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９：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田白公民館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7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広眺ケ丘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第一集会所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56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金曜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：3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村木集会所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59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水曜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：3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広見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広見東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広見東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61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中恵土</a:t>
                      </a: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新田公民館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/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中恵土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地区センター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59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平牧</a:t>
                      </a: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大森台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公民館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5146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：3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平牧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84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緑ケ丘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第二集会所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14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2.4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9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：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15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②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10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：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15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1.3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週    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①②1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：</a:t>
                      </a:r>
                      <a:r>
                        <a:rPr kumimoji="1"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15</a:t>
                      </a: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羽生ケ丘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693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久々利</a:t>
                      </a:r>
                      <a:endParaRPr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久々利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36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姫治</a:t>
                      </a: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姫治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5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桜ケ丘</a:t>
                      </a:r>
                      <a:endParaRPr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②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10</a:t>
                      </a:r>
                      <a:r>
                        <a:rPr kumimoji="1" lang="ja-JP" altLang="en-US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：</a:t>
                      </a:r>
                      <a:r>
                        <a:rPr kumimoji="1" lang="en-US" altLang="ja-JP" sz="12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lt"/>
                        </a:rPr>
                        <a:t>45</a:t>
                      </a:r>
                      <a:endParaRPr kumimoji="1" lang="ja-JP" altLang="en-US" sz="12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+mn-lt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桜ケ丘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195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322479"/>
              </p:ext>
            </p:extLst>
          </p:nvPr>
        </p:nvGraphicFramePr>
        <p:xfrm>
          <a:off x="3818487" y="525932"/>
          <a:ext cx="3634552" cy="799199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6269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開催日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場所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55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今渡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45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鳴子公民館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春里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春里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下恵土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古市場公民館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45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船岡公民館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8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兼山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兼山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826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帷子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①②月曜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帷子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532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愛岐ケ丘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集会場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532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運動講師月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その他は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Ｋ体操普及員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緑集会所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496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光陽台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集会所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082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水曜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①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</a:p>
                    <a:p>
                      <a:pPr algn="ctr"/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②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ふれあいセンター長坂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25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火曜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鳩吹台公民館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2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東山公民館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082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3木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曜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土田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12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川合</a:t>
                      </a:r>
                    </a:p>
                  </a:txBody>
                  <a:tcPr vert="eaVert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2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川合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地区センター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26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</TotalTime>
  <Words>848</Words>
  <Application>Microsoft Office PowerPoint</Application>
  <PresentationFormat>ユーザー設定</PresentationFormat>
  <Paragraphs>227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07やさしさゴシックボールド</vt:lpstr>
      <vt:lpstr>Meiryo UI</vt:lpstr>
      <vt:lpstr>UD デジタル 教科書体 N-B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AD12-0881</dc:creator>
  <cp:lastModifiedBy>AN24-0421</cp:lastModifiedBy>
  <cp:revision>312</cp:revision>
  <cp:lastPrinted>2020-03-31T04:10:02Z</cp:lastPrinted>
  <dcterms:created xsi:type="dcterms:W3CDTF">2017-12-20T05:37:11Z</dcterms:created>
  <dcterms:modified xsi:type="dcterms:W3CDTF">2025-04-14T04:14:13Z</dcterms:modified>
</cp:coreProperties>
</file>